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18"/>
  </p:notesMasterIdLst>
  <p:handoutMasterIdLst>
    <p:handoutMasterId r:id="rId19"/>
  </p:handoutMasterIdLst>
  <p:sldIdLst>
    <p:sldId id="268" r:id="rId2"/>
    <p:sldId id="256" r:id="rId3"/>
    <p:sldId id="284" r:id="rId4"/>
    <p:sldId id="275" r:id="rId5"/>
    <p:sldId id="285" r:id="rId6"/>
    <p:sldId id="274" r:id="rId7"/>
    <p:sldId id="278" r:id="rId8"/>
    <p:sldId id="279" r:id="rId9"/>
    <p:sldId id="276" r:id="rId10"/>
    <p:sldId id="283" r:id="rId11"/>
    <p:sldId id="287" r:id="rId12"/>
    <p:sldId id="288" r:id="rId13"/>
    <p:sldId id="289" r:id="rId14"/>
    <p:sldId id="281" r:id="rId15"/>
    <p:sldId id="280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kb" initials="t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8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6-09T12:09:07.490" idx="7">
    <p:pos x="4470" y="461"/>
    <p:text>
see also webnote 104 on PPF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46AD1-DC81-8D4E-BE88-39A44A68473D}" type="datetimeFigureOut">
              <a:rPr lang="en-US" smtClean="0"/>
              <a:t>10/02/17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A037-A1F0-D144-8FF7-DB15E93A2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6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BA521A-0DE5-2D40-8210-CCCABE6C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59689A-96A6-E746-BD4E-912583862B6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Economies have a natural rate of unemployment- see webnote 316.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How to tackle this rate of unemployment is the issue that divides economists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Demand side or supply side policies?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Is there a trade off between inflation and unemployment? The Phillips curve suggests such a trade off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The Phillips curve appeared to show the impossibility of achieving 2 key government policy objectives simultaneously i.e. policy conflict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Phillips curve works only in short run and will be vertical in long run as shown in diagram A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837BE-7AE4-1149-9A91-124E029139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31FCE-B9EE-CB42-BC5C-EF2D450880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1C6C-96AB-4344-89DA-8979D5370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6083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FF91A-8023-2144-AC29-C200EC5EFD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E26B8-C5ED-0A45-95A1-FFF5C4367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9699E9-01BE-9741-B3BB-B7072EE313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E4A59-5115-8A43-86B4-60B22094F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72AF1C29-AFF0-E14D-861D-F3503C05D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1213E-FB1E-6846-B81F-0C45053227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38350AE-71E3-C848-B681-659949D26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ellowsubmariner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ellowsubmariner.com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8486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2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2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2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2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2800" b="1" dirty="0" err="1">
                <a:solidFill>
                  <a:srgbClr val="FFFF00"/>
                </a:solidFill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latin typeface="Californian FB" charset="0"/>
              </a:rPr>
              <a:t> </a:t>
            </a:r>
            <a:r>
              <a:rPr lang="de-DE" sz="2800" dirty="0" smtClean="0">
                <a:solidFill>
                  <a:srgbClr val="FFFF00"/>
                </a:solidFill>
                <a:latin typeface="Californian FB" charset="0"/>
              </a:rPr>
              <a:t>140</a:t>
            </a:r>
            <a:r>
              <a:rPr lang="de-DE" sz="1800" dirty="0" smtClean="0">
                <a:solidFill>
                  <a:srgbClr val="FFFF00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rgbClr val="FFFF00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/>
            </a:r>
            <a:br>
              <a:rPr lang="de-DE" sz="1800" dirty="0" smtClean="0">
                <a:solidFill>
                  <a:schemeClr val="folHlink"/>
                </a:solidFill>
                <a:latin typeface="Californian FB" charset="0"/>
                <a:cs typeface="+mj-cs"/>
              </a:rPr>
            </a:br>
            <a:endParaRPr lang="en-US" sz="1800" dirty="0" smtClean="0">
              <a:solidFill>
                <a:schemeClr val="folHlink"/>
              </a:solidFill>
              <a:latin typeface="Californian FB" charset="0"/>
              <a:cs typeface="+mj-cs"/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DEDA90C2-4059-7241-9F58-DA696770DF4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33400" y="660400"/>
            <a:ext cx="502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The </a:t>
            </a:r>
            <a:r>
              <a:rPr lang="de-DE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</a:t>
            </a:r>
            <a:r>
              <a:rPr lang="de-DE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</a:t>
            </a:r>
            <a:r>
              <a:rPr lang="de-DE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</a:t>
            </a:r>
            <a:r>
              <a:rPr lang="de-DE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de-DE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ideas</a:t>
            </a:r>
            <a:r>
              <a:rPr lang="de-DE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! </a:t>
            </a:r>
            <a:endParaRPr lang="de-DE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endParaRPr lang="de-DE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r>
              <a:rPr lang="de-D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Exchange Rates: </a:t>
            </a:r>
            <a:r>
              <a:rPr lang="de-D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summary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848600" cy="3062377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 err="1">
                <a:cs typeface="+mn-cs"/>
              </a:rPr>
              <a:t>I.b</a:t>
            </a:r>
            <a:r>
              <a:rPr lang="en-US" b="1" u="sng" dirty="0">
                <a:cs typeface="+mn-cs"/>
              </a:rPr>
              <a:t> Syllabus </a:t>
            </a:r>
            <a:r>
              <a:rPr lang="en-US" b="1" u="sng" dirty="0" smtClean="0">
                <a:cs typeface="+mn-cs"/>
              </a:rPr>
              <a:t>3.2: </a:t>
            </a:r>
            <a:r>
              <a:rPr lang="en-US" b="1" u="sng" dirty="0">
                <a:cs typeface="+mn-cs"/>
              </a:rPr>
              <a:t>Macroeconomic Objectives: </a:t>
            </a:r>
            <a:r>
              <a:rPr lang="en-US" b="1" u="sng" dirty="0" smtClean="0">
                <a:solidFill>
                  <a:srgbClr val="FFFF00"/>
                </a:solidFill>
                <a:cs typeface="+mn-cs"/>
              </a:rPr>
              <a:t>Exchange Rates</a:t>
            </a:r>
          </a:p>
          <a:p>
            <a:pPr>
              <a:defRPr/>
            </a:pPr>
            <a:endParaRPr lang="en-US" b="1" u="sng" dirty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endParaRPr lang="en-US" b="1" u="sng" dirty="0">
              <a:solidFill>
                <a:srgbClr val="FFFF00"/>
              </a:solidFill>
              <a:cs typeface="+mn-cs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cs typeface="+mn-cs"/>
              </a:rPr>
              <a:t>Syllabus 34 – 41 (39-41 = HL only)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b="1" dirty="0" err="1" smtClean="0">
                <a:solidFill>
                  <a:srgbClr val="FFFF00"/>
                </a:solidFill>
                <a:cs typeface="+mn-cs"/>
              </a:rPr>
              <a:t>Webnotes</a:t>
            </a:r>
            <a:r>
              <a:rPr lang="en-US" sz="2800" b="1" dirty="0" smtClean="0">
                <a:solidFill>
                  <a:srgbClr val="FFFF00"/>
                </a:solidFill>
                <a:cs typeface="+mn-cs"/>
              </a:rPr>
              <a:t> 140 – 150</a:t>
            </a:r>
          </a:p>
          <a:p>
            <a:pPr marL="285750" indent="-285750">
              <a:buFont typeface="Arial"/>
              <a:buChar char="•"/>
              <a:defRPr/>
            </a:pPr>
            <a:endParaRPr lang="en-US" sz="1400" b="1" dirty="0">
              <a:cs typeface="+mn-cs"/>
            </a:endParaRPr>
          </a:p>
          <a:p>
            <a:pPr>
              <a:defRPr/>
            </a:pPr>
            <a:r>
              <a:rPr lang="en-US" sz="1400" dirty="0">
                <a:cs typeface="+mn-cs"/>
              </a:rPr>
              <a:t> </a:t>
            </a:r>
          </a:p>
          <a:p>
            <a:pPr>
              <a:defRPr/>
            </a:pPr>
            <a:endParaRPr lang="en-US" sz="1400" dirty="0">
              <a:cs typeface="+mn-cs"/>
            </a:endParaRPr>
          </a:p>
          <a:p>
            <a:pPr>
              <a:defRPr/>
            </a:pPr>
            <a:endParaRPr lang="en-US" sz="1400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Webnote 140 - Big Ideas Market Failure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2457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Long run…markets must grow so taxing the polluter must lead to changes in production </a:t>
            </a:r>
            <a:r>
              <a:rPr lang="en-US" sz="2700" dirty="0" err="1" smtClean="0"/>
              <a:t>techinques</a:t>
            </a:r>
            <a:r>
              <a:rPr lang="en-US" sz="2700" dirty="0" smtClean="0"/>
              <a:t> and a cleaner environment.</a:t>
            </a:r>
            <a:endParaRPr lang="en-US" sz="2700" dirty="0"/>
          </a:p>
        </p:txBody>
      </p:sp>
      <p:pic>
        <p:nvPicPr>
          <p:cNvPr id="6" name="Content Placeholder 5" descr="Screen Shot 2015-05-11 at 11.27.1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8" b="4718"/>
          <a:stretch>
            <a:fillRect/>
          </a:stretch>
        </p:blipFill>
        <p:spPr>
          <a:xfrm>
            <a:off x="533400" y="1905000"/>
            <a:ext cx="7467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1447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3400" y="3200400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See effect of tax on externality on slide 11 q3 moves to q2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43495755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7010400" cy="914400"/>
          </a:xfrm>
        </p:spPr>
        <p:txBody>
          <a:bodyPr>
            <a:normAutofit lnSpcReduction="10000"/>
          </a:bodyPr>
          <a:lstStyle/>
          <a:p>
            <a:pPr marL="182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de-DE" sz="1700" dirty="0" smtClean="0">
              <a:ea typeface="+mn-ea"/>
              <a:cs typeface="+mn-cs"/>
            </a:endParaRPr>
          </a:p>
          <a:p>
            <a:pPr marL="182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de-DE" sz="1700" dirty="0" smtClean="0">
                <a:ea typeface="+mn-ea"/>
                <a:cs typeface="+mn-cs"/>
              </a:rPr>
              <a:t>Pollution: </a:t>
            </a:r>
            <a:r>
              <a:rPr lang="de-DE" sz="1700" dirty="0" err="1" smtClean="0">
                <a:ea typeface="+mn-ea"/>
                <a:cs typeface="+mn-cs"/>
              </a:rPr>
              <a:t>solving</a:t>
            </a:r>
            <a:r>
              <a:rPr lang="de-DE" sz="1700" dirty="0" smtClean="0">
                <a:ea typeface="+mn-ea"/>
                <a:cs typeface="+mn-cs"/>
              </a:rPr>
              <a:t> a negative </a:t>
            </a:r>
            <a:r>
              <a:rPr lang="de-DE" sz="1700" dirty="0" err="1" smtClean="0">
                <a:ea typeface="+mn-ea"/>
                <a:cs typeface="+mn-cs"/>
              </a:rPr>
              <a:t>externality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of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production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using</a:t>
            </a:r>
            <a:r>
              <a:rPr lang="de-DE" sz="1700" dirty="0" smtClean="0">
                <a:ea typeface="+mn-ea"/>
                <a:cs typeface="+mn-cs"/>
              </a:rPr>
              <a:t> an </a:t>
            </a:r>
            <a:r>
              <a:rPr lang="de-DE" sz="1700" dirty="0" err="1" smtClean="0">
                <a:ea typeface="+mn-ea"/>
                <a:cs typeface="+mn-cs"/>
              </a:rPr>
              <a:t>indirect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rax</a:t>
            </a:r>
            <a:endParaRPr lang="en-US" sz="1700" dirty="0">
              <a:ea typeface="+mn-ea"/>
              <a:cs typeface="+mn-cs"/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" y="5842000"/>
            <a:ext cx="2133600" cy="304800"/>
          </a:xfrm>
        </p:spPr>
        <p:txBody>
          <a:bodyPr/>
          <a:lstStyle/>
          <a:p>
            <a:pPr>
              <a:defRPr/>
            </a:pPr>
            <a:fld id="{10C0BF03-BEBD-284F-8FC3-1B8BABA7062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905000" y="2819400"/>
            <a:ext cx="0" cy="2819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905000" y="5638800"/>
            <a:ext cx="601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2286000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 smtClean="0">
                <a:latin typeface="Arial" charset="0"/>
                <a:cs typeface="+mn-cs"/>
              </a:rPr>
              <a:t>Costs+benefits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934200" y="5638800"/>
            <a:ext cx="251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dirty="0" err="1" smtClean="0">
                <a:latin typeface="Arial" charset="0"/>
                <a:cs typeface="+mn-cs"/>
              </a:rPr>
              <a:t>Quantity</a:t>
            </a:r>
            <a:r>
              <a:rPr lang="de-DE" sz="1200" dirty="0" smtClean="0">
                <a:latin typeface="Arial" charset="0"/>
                <a:cs typeface="+mn-cs"/>
              </a:rPr>
              <a:t> </a:t>
            </a:r>
            <a:r>
              <a:rPr lang="de-DE" sz="1200" dirty="0" err="1" smtClean="0">
                <a:latin typeface="Arial" charset="0"/>
                <a:cs typeface="+mn-cs"/>
              </a:rPr>
              <a:t>of</a:t>
            </a:r>
            <a:r>
              <a:rPr lang="de-DE" sz="1200" dirty="0" smtClean="0">
                <a:latin typeface="Arial" charset="0"/>
                <a:cs typeface="+mn-cs"/>
              </a:rPr>
              <a:t> </a:t>
            </a:r>
            <a:r>
              <a:rPr lang="de-DE" sz="1200" dirty="0" err="1" smtClean="0">
                <a:latin typeface="Arial" charset="0"/>
                <a:cs typeface="+mn-cs"/>
              </a:rPr>
              <a:t>good</a:t>
            </a:r>
            <a:r>
              <a:rPr lang="de-DE" sz="1200" dirty="0" smtClean="0">
                <a:latin typeface="Arial" charset="0"/>
                <a:cs typeface="+mn-cs"/>
              </a:rPr>
              <a:t>  A</a:t>
            </a:r>
            <a:endParaRPr lang="de-DE" sz="1200" b="1" dirty="0">
              <a:latin typeface="Arial" charset="0"/>
              <a:cs typeface="+mn-cs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590800" y="2590800"/>
            <a:ext cx="3200400" cy="2895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2133600" y="2057400"/>
            <a:ext cx="4419600" cy="2209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429000" y="3505200"/>
            <a:ext cx="38100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191000" y="39624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352800" y="5638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 smtClean="0">
                <a:latin typeface="Arial" charset="0"/>
                <a:cs typeface="+mn-cs"/>
              </a:rPr>
              <a:t>q1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019800" y="1676400"/>
            <a:ext cx="1066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latin typeface="Arial" charset="0"/>
                <a:cs typeface="+mn-cs"/>
              </a:rPr>
              <a:t>smc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934200" y="32004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latin typeface="Arial" charset="0"/>
                <a:cs typeface="+mn-cs"/>
              </a:rPr>
              <a:t>mpc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638800" y="3429000"/>
            <a:ext cx="381000" cy="53340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133600" y="2057400"/>
            <a:ext cx="137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cs typeface="+mn-cs"/>
              </a:rPr>
              <a:t>s</a:t>
            </a:r>
            <a:r>
              <a:rPr lang="en-US" dirty="0" err="1" smtClean="0">
                <a:latin typeface="Arial" charset="0"/>
                <a:cs typeface="+mn-cs"/>
              </a:rPr>
              <a:t>mb</a:t>
            </a:r>
            <a:r>
              <a:rPr lang="en-US" dirty="0" smtClean="0">
                <a:latin typeface="Arial" charset="0"/>
                <a:cs typeface="+mn-cs"/>
              </a:rPr>
              <a:t>=</a:t>
            </a:r>
            <a:r>
              <a:rPr lang="en-US" dirty="0" err="1" smtClean="0">
                <a:latin typeface="Arial" charset="0"/>
                <a:cs typeface="+mn-cs"/>
              </a:rPr>
              <a:t>pmb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1905000" y="40386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1054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x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86200" y="4114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t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953000" y="3505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z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143000" y="4495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P1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1828800" y="47244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4953000" y="4724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810000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Arial" charset="0"/>
                <a:cs typeface="+mn-cs"/>
              </a:rPr>
              <a:t>q2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143000" y="3810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P2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2133600" y="2667000"/>
            <a:ext cx="4419600" cy="25908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581400" y="3124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S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648200" y="2590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R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267200" y="53340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3581400" y="35052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1905000" y="3505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143000" y="3276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P3</a:t>
            </a:r>
            <a:endParaRPr lang="en-US" dirty="0"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2895600"/>
            <a:ext cx="0" cy="1828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6705600" y="3886200"/>
            <a:ext cx="17526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Indirect Tax reduces welfare loss from </a:t>
            </a:r>
            <a:r>
              <a:rPr lang="en-US" dirty="0" err="1" smtClean="0">
                <a:latin typeface="Arial" charset="0"/>
                <a:cs typeface="+mn-cs"/>
              </a:rPr>
              <a:t>srx</a:t>
            </a:r>
            <a:r>
              <a:rPr lang="en-US" dirty="0" smtClean="0">
                <a:latin typeface="Arial" charset="0"/>
                <a:cs typeface="+mn-cs"/>
              </a:rPr>
              <a:t> to </a:t>
            </a:r>
            <a:r>
              <a:rPr lang="en-US" dirty="0" err="1" smtClean="0">
                <a:latin typeface="Arial" charset="0"/>
                <a:cs typeface="+mn-cs"/>
              </a:rPr>
              <a:t>tzx</a:t>
            </a:r>
            <a:r>
              <a:rPr lang="en-US" dirty="0" smtClean="0">
                <a:latin typeface="Arial" charset="0"/>
                <a:cs typeface="+mn-cs"/>
              </a:rPr>
              <a:t> </a:t>
            </a:r>
            <a:r>
              <a:rPr lang="en-US" sz="1000" dirty="0" smtClean="0">
                <a:latin typeface="Arial" charset="0"/>
                <a:cs typeface="+mn-cs"/>
              </a:rPr>
              <a:t>(remove triangles)</a:t>
            </a:r>
            <a:endParaRPr lang="en-US" sz="1000" dirty="0">
              <a:latin typeface="Arial" charset="0"/>
              <a:cs typeface="+mn-cs"/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629400" y="22860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cs typeface="+mn-cs"/>
              </a:rPr>
              <a:t>m</a:t>
            </a:r>
            <a:r>
              <a:rPr lang="en-US" dirty="0" err="1" smtClean="0">
                <a:latin typeface="Arial" charset="0"/>
                <a:cs typeface="+mn-cs"/>
              </a:rPr>
              <a:t>pc</a:t>
            </a:r>
            <a:r>
              <a:rPr lang="en-US" dirty="0" smtClean="0">
                <a:latin typeface="Arial" charset="0"/>
                <a:cs typeface="+mn-cs"/>
              </a:rPr>
              <a:t> +tax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4572000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Arial" charset="0"/>
                <a:cs typeface="+mn-cs"/>
              </a:rPr>
              <a:t>q3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5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Webnote</a:t>
            </a:r>
            <a:r>
              <a:rPr lang="en-US" dirty="0" smtClean="0">
                <a:solidFill>
                  <a:srgbClr val="FFFF00"/>
                </a:solidFill>
              </a:rPr>
              <a:t> 140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Extract 3"/>
          <p:cNvSpPr/>
          <p:nvPr/>
        </p:nvSpPr>
        <p:spPr>
          <a:xfrm rot="16594575">
            <a:off x="3400551" y="3009138"/>
            <a:ext cx="1691398" cy="1296925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rge 6"/>
          <p:cNvSpPr/>
          <p:nvPr/>
        </p:nvSpPr>
        <p:spPr>
          <a:xfrm rot="5400000">
            <a:off x="4038600" y="3810000"/>
            <a:ext cx="1066800" cy="609600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2883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7010400" cy="914400"/>
          </a:xfrm>
        </p:spPr>
        <p:txBody>
          <a:bodyPr>
            <a:normAutofit lnSpcReduction="10000"/>
          </a:bodyPr>
          <a:lstStyle/>
          <a:p>
            <a:pPr marL="182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de-DE" sz="1700" dirty="0" smtClean="0">
              <a:ea typeface="+mn-ea"/>
              <a:cs typeface="+mn-cs"/>
            </a:endParaRPr>
          </a:p>
          <a:p>
            <a:pPr marL="182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de-DE" sz="1700" dirty="0" smtClean="0">
                <a:ea typeface="+mn-ea"/>
                <a:cs typeface="+mn-cs"/>
              </a:rPr>
              <a:t>Pollution: </a:t>
            </a:r>
            <a:r>
              <a:rPr lang="de-DE" sz="1700" dirty="0" err="1" smtClean="0">
                <a:ea typeface="+mn-ea"/>
                <a:cs typeface="+mn-cs"/>
              </a:rPr>
              <a:t>solving</a:t>
            </a:r>
            <a:r>
              <a:rPr lang="de-DE" sz="1700" dirty="0" smtClean="0">
                <a:ea typeface="+mn-ea"/>
                <a:cs typeface="+mn-cs"/>
              </a:rPr>
              <a:t> a negative </a:t>
            </a:r>
            <a:r>
              <a:rPr lang="de-DE" sz="1700" dirty="0" err="1" smtClean="0">
                <a:ea typeface="+mn-ea"/>
                <a:cs typeface="+mn-cs"/>
              </a:rPr>
              <a:t>externality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of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production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using</a:t>
            </a:r>
            <a:r>
              <a:rPr lang="de-DE" sz="1700" dirty="0" smtClean="0">
                <a:ea typeface="+mn-ea"/>
                <a:cs typeface="+mn-cs"/>
              </a:rPr>
              <a:t> an </a:t>
            </a:r>
            <a:r>
              <a:rPr lang="de-DE" sz="1700" dirty="0" err="1" smtClean="0">
                <a:ea typeface="+mn-ea"/>
                <a:cs typeface="+mn-cs"/>
              </a:rPr>
              <a:t>indirect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rax</a:t>
            </a:r>
            <a:endParaRPr lang="en-US" sz="1700" dirty="0">
              <a:ea typeface="+mn-ea"/>
              <a:cs typeface="+mn-cs"/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" y="5842000"/>
            <a:ext cx="2133600" cy="304800"/>
          </a:xfrm>
        </p:spPr>
        <p:txBody>
          <a:bodyPr/>
          <a:lstStyle/>
          <a:p>
            <a:pPr>
              <a:defRPr/>
            </a:pPr>
            <a:fld id="{10C0BF03-BEBD-284F-8FC3-1B8BABA7062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905000" y="2819400"/>
            <a:ext cx="0" cy="2819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905000" y="5638800"/>
            <a:ext cx="601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2286000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 smtClean="0">
                <a:latin typeface="Arial" charset="0"/>
                <a:cs typeface="+mn-cs"/>
              </a:rPr>
              <a:t>Costs+benefits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934200" y="5638800"/>
            <a:ext cx="251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dirty="0" err="1" smtClean="0">
                <a:latin typeface="Arial" charset="0"/>
                <a:cs typeface="+mn-cs"/>
              </a:rPr>
              <a:t>Quantity</a:t>
            </a:r>
            <a:r>
              <a:rPr lang="de-DE" sz="1200" dirty="0" smtClean="0">
                <a:latin typeface="Arial" charset="0"/>
                <a:cs typeface="+mn-cs"/>
              </a:rPr>
              <a:t> </a:t>
            </a:r>
            <a:r>
              <a:rPr lang="de-DE" sz="1200" dirty="0" err="1" smtClean="0">
                <a:latin typeface="Arial" charset="0"/>
                <a:cs typeface="+mn-cs"/>
              </a:rPr>
              <a:t>of</a:t>
            </a:r>
            <a:r>
              <a:rPr lang="de-DE" sz="1200" dirty="0" smtClean="0">
                <a:latin typeface="Arial" charset="0"/>
                <a:cs typeface="+mn-cs"/>
              </a:rPr>
              <a:t> </a:t>
            </a:r>
            <a:r>
              <a:rPr lang="de-DE" sz="1200" dirty="0" err="1" smtClean="0">
                <a:latin typeface="Arial" charset="0"/>
                <a:cs typeface="+mn-cs"/>
              </a:rPr>
              <a:t>good</a:t>
            </a:r>
            <a:r>
              <a:rPr lang="de-DE" sz="1200" dirty="0" smtClean="0">
                <a:latin typeface="Arial" charset="0"/>
                <a:cs typeface="+mn-cs"/>
              </a:rPr>
              <a:t>  A</a:t>
            </a:r>
            <a:endParaRPr lang="de-DE" sz="1200" b="1" dirty="0">
              <a:latin typeface="Arial" charset="0"/>
              <a:cs typeface="+mn-cs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590800" y="2590800"/>
            <a:ext cx="3200400" cy="2895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2133600" y="2057400"/>
            <a:ext cx="4419600" cy="2209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429000" y="3505200"/>
            <a:ext cx="38100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191000" y="39624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352800" y="5638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 smtClean="0">
                <a:latin typeface="Arial" charset="0"/>
                <a:cs typeface="+mn-cs"/>
              </a:rPr>
              <a:t>q1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019800" y="1676400"/>
            <a:ext cx="1066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latin typeface="Arial" charset="0"/>
                <a:cs typeface="+mn-cs"/>
              </a:rPr>
              <a:t>smc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934200" y="32004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latin typeface="Arial" charset="0"/>
                <a:cs typeface="+mn-cs"/>
              </a:rPr>
              <a:t>mpc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638800" y="3429000"/>
            <a:ext cx="381000" cy="53340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133600" y="2057400"/>
            <a:ext cx="137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cs typeface="+mn-cs"/>
              </a:rPr>
              <a:t>s</a:t>
            </a:r>
            <a:r>
              <a:rPr lang="en-US" dirty="0" err="1" smtClean="0">
                <a:latin typeface="Arial" charset="0"/>
                <a:cs typeface="+mn-cs"/>
              </a:rPr>
              <a:t>mb</a:t>
            </a:r>
            <a:r>
              <a:rPr lang="en-US" dirty="0" smtClean="0">
                <a:latin typeface="Arial" charset="0"/>
                <a:cs typeface="+mn-cs"/>
              </a:rPr>
              <a:t>=</a:t>
            </a:r>
            <a:r>
              <a:rPr lang="en-US" dirty="0" err="1" smtClean="0">
                <a:latin typeface="Arial" charset="0"/>
                <a:cs typeface="+mn-cs"/>
              </a:rPr>
              <a:t>pmb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1905000" y="40386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1054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x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86200" y="4114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t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953000" y="3505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z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143000" y="4495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P1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1828800" y="47244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4953000" y="4724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810000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Arial" charset="0"/>
                <a:cs typeface="+mn-cs"/>
              </a:rPr>
              <a:t>q2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143000" y="3810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P2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2133600" y="2667000"/>
            <a:ext cx="4419600" cy="25908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581400" y="3124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S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648200" y="2590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R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267200" y="53340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3581400" y="35052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1905000" y="3505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143000" y="3276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P3</a:t>
            </a:r>
            <a:endParaRPr lang="en-US" dirty="0"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2895600"/>
            <a:ext cx="0" cy="1828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6705600" y="3886200"/>
            <a:ext cx="1752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Indirect Tax reduces welfare loss from </a:t>
            </a:r>
            <a:r>
              <a:rPr lang="en-US" dirty="0" err="1" smtClean="0">
                <a:latin typeface="Arial" charset="0"/>
                <a:cs typeface="+mn-cs"/>
              </a:rPr>
              <a:t>srx</a:t>
            </a:r>
            <a:r>
              <a:rPr lang="en-US" dirty="0" smtClean="0">
                <a:latin typeface="Arial" charset="0"/>
                <a:cs typeface="+mn-cs"/>
              </a:rPr>
              <a:t> to </a:t>
            </a:r>
            <a:r>
              <a:rPr lang="en-US" dirty="0" err="1" smtClean="0">
                <a:latin typeface="Arial" charset="0"/>
                <a:cs typeface="+mn-cs"/>
              </a:rPr>
              <a:t>tzx</a:t>
            </a:r>
            <a:r>
              <a:rPr lang="en-US" dirty="0" smtClean="0">
                <a:latin typeface="Arial" charset="0"/>
                <a:cs typeface="+mn-cs"/>
              </a:rPr>
              <a:t> </a:t>
            </a:r>
            <a:r>
              <a:rPr lang="en-US" sz="1000" dirty="0" smtClean="0">
                <a:latin typeface="Arial" charset="0"/>
                <a:cs typeface="+mn-cs"/>
              </a:rPr>
              <a:t>(remove triangles or see slide 13)</a:t>
            </a:r>
            <a:endParaRPr lang="en-US" sz="1000" dirty="0">
              <a:latin typeface="Arial" charset="0"/>
              <a:cs typeface="+mn-cs"/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629400" y="22860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cs typeface="+mn-cs"/>
              </a:rPr>
              <a:t>m</a:t>
            </a:r>
            <a:r>
              <a:rPr lang="en-US" dirty="0" err="1" smtClean="0">
                <a:latin typeface="Arial" charset="0"/>
                <a:cs typeface="+mn-cs"/>
              </a:rPr>
              <a:t>pc</a:t>
            </a:r>
            <a:r>
              <a:rPr lang="en-US" dirty="0" smtClean="0">
                <a:latin typeface="Arial" charset="0"/>
                <a:cs typeface="+mn-cs"/>
              </a:rPr>
              <a:t> +tax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4572000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Arial" charset="0"/>
                <a:cs typeface="+mn-cs"/>
              </a:rPr>
              <a:t>q3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5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Webnote</a:t>
            </a:r>
            <a:r>
              <a:rPr lang="en-US" dirty="0" smtClean="0">
                <a:solidFill>
                  <a:srgbClr val="FFFF00"/>
                </a:solidFill>
              </a:rPr>
              <a:t> 140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38038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7010400" cy="914400"/>
          </a:xfrm>
        </p:spPr>
        <p:txBody>
          <a:bodyPr>
            <a:normAutofit/>
          </a:bodyPr>
          <a:lstStyle/>
          <a:p>
            <a:pPr marL="182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de-DE" sz="1700" dirty="0" smtClean="0">
              <a:ea typeface="+mn-ea"/>
              <a:cs typeface="+mn-cs"/>
            </a:endParaRPr>
          </a:p>
          <a:p>
            <a:pPr marL="182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de-DE" sz="1700" dirty="0" smtClean="0">
                <a:ea typeface="+mn-ea"/>
                <a:cs typeface="+mn-cs"/>
              </a:rPr>
              <a:t>Pollution: </a:t>
            </a:r>
            <a:r>
              <a:rPr lang="de-DE" sz="1700" dirty="0" err="1" smtClean="0">
                <a:ea typeface="+mn-ea"/>
                <a:cs typeface="+mn-cs"/>
              </a:rPr>
              <a:t>solving</a:t>
            </a:r>
            <a:r>
              <a:rPr lang="de-DE" sz="1700" dirty="0" smtClean="0">
                <a:ea typeface="+mn-ea"/>
                <a:cs typeface="+mn-cs"/>
              </a:rPr>
              <a:t> a </a:t>
            </a:r>
            <a:r>
              <a:rPr lang="de-DE" sz="1700" dirty="0" smtClean="0"/>
              <a:t>positive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externality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of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production</a:t>
            </a:r>
            <a:r>
              <a:rPr lang="de-DE" sz="1700" dirty="0" smtClean="0">
                <a:ea typeface="+mn-ea"/>
                <a:cs typeface="+mn-cs"/>
              </a:rPr>
              <a:t> </a:t>
            </a:r>
            <a:r>
              <a:rPr lang="de-DE" sz="1700" dirty="0" err="1" smtClean="0">
                <a:ea typeface="+mn-ea"/>
                <a:cs typeface="+mn-cs"/>
              </a:rPr>
              <a:t>using</a:t>
            </a:r>
            <a:r>
              <a:rPr lang="de-DE" sz="1700" dirty="0" smtClean="0">
                <a:ea typeface="+mn-ea"/>
                <a:cs typeface="+mn-cs"/>
              </a:rPr>
              <a:t> a </a:t>
            </a:r>
            <a:r>
              <a:rPr lang="de-DE" sz="1700" b="1" dirty="0" err="1" smtClean="0">
                <a:solidFill>
                  <a:srgbClr val="FFFF00"/>
                </a:solidFill>
                <a:ea typeface="+mn-ea"/>
                <a:cs typeface="+mn-cs"/>
              </a:rPr>
              <a:t>subsidy</a:t>
            </a:r>
            <a:endParaRPr lang="en-US" sz="1700" b="1" dirty="0">
              <a:solidFill>
                <a:srgbClr val="FFFF00"/>
              </a:solidFill>
              <a:ea typeface="+mn-ea"/>
              <a:cs typeface="+mn-cs"/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" y="5842000"/>
            <a:ext cx="2133600" cy="304800"/>
          </a:xfrm>
        </p:spPr>
        <p:txBody>
          <a:bodyPr/>
          <a:lstStyle/>
          <a:p>
            <a:pPr>
              <a:defRPr/>
            </a:pPr>
            <a:fld id="{10C0BF03-BEBD-284F-8FC3-1B8BABA7062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905000" y="2819400"/>
            <a:ext cx="0" cy="2819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905000" y="5638800"/>
            <a:ext cx="601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2286000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 smtClean="0">
                <a:latin typeface="Arial" charset="0"/>
                <a:cs typeface="+mn-cs"/>
              </a:rPr>
              <a:t>Costs+benefits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934200" y="5638800"/>
            <a:ext cx="251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dirty="0" err="1" smtClean="0">
                <a:latin typeface="Arial" charset="0"/>
                <a:cs typeface="+mn-cs"/>
              </a:rPr>
              <a:t>Quantity</a:t>
            </a:r>
            <a:r>
              <a:rPr lang="de-DE" sz="1200" dirty="0" smtClean="0">
                <a:latin typeface="Arial" charset="0"/>
                <a:cs typeface="+mn-cs"/>
              </a:rPr>
              <a:t> </a:t>
            </a:r>
            <a:r>
              <a:rPr lang="de-DE" sz="1200" dirty="0" err="1" smtClean="0">
                <a:latin typeface="Arial" charset="0"/>
                <a:cs typeface="+mn-cs"/>
              </a:rPr>
              <a:t>of</a:t>
            </a:r>
            <a:r>
              <a:rPr lang="de-DE" sz="1200" dirty="0" smtClean="0">
                <a:latin typeface="Arial" charset="0"/>
                <a:cs typeface="+mn-cs"/>
              </a:rPr>
              <a:t> </a:t>
            </a:r>
            <a:r>
              <a:rPr lang="de-DE" sz="1200" dirty="0" err="1" smtClean="0">
                <a:latin typeface="Arial" charset="0"/>
                <a:cs typeface="+mn-cs"/>
              </a:rPr>
              <a:t>good</a:t>
            </a:r>
            <a:r>
              <a:rPr lang="de-DE" sz="1200" dirty="0" smtClean="0">
                <a:latin typeface="Arial" charset="0"/>
                <a:cs typeface="+mn-cs"/>
              </a:rPr>
              <a:t>  A</a:t>
            </a:r>
            <a:endParaRPr lang="de-DE" sz="1200" b="1" dirty="0">
              <a:latin typeface="Arial" charset="0"/>
              <a:cs typeface="+mn-cs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590800" y="2590800"/>
            <a:ext cx="3200400" cy="2895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2133600" y="2057400"/>
            <a:ext cx="4419600" cy="2209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429000" y="3505200"/>
            <a:ext cx="38100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191000" y="39624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352800" y="5638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 smtClean="0">
                <a:latin typeface="Arial" charset="0"/>
                <a:cs typeface="+mn-cs"/>
              </a:rPr>
              <a:t>q1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248400" y="1676400"/>
            <a:ext cx="1066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cs typeface="+mn-cs"/>
              </a:rPr>
              <a:t>p</a:t>
            </a:r>
            <a:r>
              <a:rPr lang="en-US" dirty="0" err="1" smtClean="0">
                <a:latin typeface="Arial" charset="0"/>
                <a:cs typeface="+mn-cs"/>
              </a:rPr>
              <a:t>mc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162800" y="31242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latin typeface="Arial" charset="0"/>
                <a:cs typeface="+mn-cs"/>
              </a:rPr>
              <a:t>smc</a:t>
            </a:r>
            <a:r>
              <a:rPr lang="en-US" dirty="0" smtClean="0">
                <a:latin typeface="Arial" charset="0"/>
                <a:cs typeface="+mn-cs"/>
              </a:rPr>
              <a:t> 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 flipV="1">
            <a:off x="5334000" y="2743200"/>
            <a:ext cx="381000" cy="45720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209800" y="2209800"/>
            <a:ext cx="137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cs typeface="+mn-cs"/>
              </a:rPr>
              <a:t>s</a:t>
            </a:r>
            <a:r>
              <a:rPr lang="en-US" dirty="0" err="1" smtClean="0">
                <a:latin typeface="Arial" charset="0"/>
                <a:cs typeface="+mn-cs"/>
              </a:rPr>
              <a:t>mb</a:t>
            </a:r>
            <a:r>
              <a:rPr lang="en-US" dirty="0" smtClean="0">
                <a:latin typeface="Arial" charset="0"/>
                <a:cs typeface="+mn-cs"/>
              </a:rPr>
              <a:t>=</a:t>
            </a:r>
            <a:r>
              <a:rPr lang="en-US" dirty="0" err="1" smtClean="0">
                <a:latin typeface="Arial" charset="0"/>
                <a:cs typeface="+mn-cs"/>
              </a:rPr>
              <a:t>pmb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1905000" y="40386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1054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x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114800" y="3657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t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114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z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143000" y="4495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P1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1828800" y="47244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4953000" y="4724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962400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Arial" charset="0"/>
                <a:cs typeface="+mn-cs"/>
              </a:rPr>
              <a:t>q2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143000" y="3810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P2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2514600" y="2514600"/>
            <a:ext cx="4572000" cy="2438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581400" y="3124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S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3200400" y="5181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R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657600" y="5638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3581400" y="3505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1905000" y="3505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143000" y="3276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   P3</a:t>
            </a:r>
            <a:endParaRPr lang="en-US" dirty="0"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3505200"/>
            <a:ext cx="0" cy="1828800"/>
          </a:xfrm>
          <a:prstGeom prst="line">
            <a:avLst/>
          </a:prstGeom>
          <a:ln w="76200" cmpd="sng">
            <a:solidFill>
              <a:srgbClr val="FFFF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858000" y="22860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latin typeface="Arial" charset="0"/>
                <a:cs typeface="+mn-cs"/>
              </a:rPr>
              <a:t>pmc</a:t>
            </a:r>
            <a:r>
              <a:rPr lang="en-US" dirty="0" smtClean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+</a:t>
            </a: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smtClean="0">
                <a:latin typeface="Arial" charset="0"/>
                <a:cs typeface="+mn-cs"/>
              </a:rPr>
              <a:t>subsidy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4648200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Arial" charset="0"/>
                <a:cs typeface="+mn-cs"/>
              </a:rPr>
              <a:t>q3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5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Webnote</a:t>
            </a:r>
            <a:r>
              <a:rPr lang="en-US" dirty="0" smtClean="0">
                <a:solidFill>
                  <a:srgbClr val="FFFF00"/>
                </a:solidFill>
              </a:rPr>
              <a:t> 140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7010400" y="3733800"/>
            <a:ext cx="17526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Subsidy reduces welfare loss from </a:t>
            </a:r>
            <a:r>
              <a:rPr lang="en-US" dirty="0" err="1" smtClean="0">
                <a:latin typeface="Arial" charset="0"/>
                <a:cs typeface="+mn-cs"/>
              </a:rPr>
              <a:t>srx</a:t>
            </a:r>
            <a:r>
              <a:rPr lang="en-US" dirty="0" smtClean="0">
                <a:latin typeface="Arial" charset="0"/>
                <a:cs typeface="+mn-cs"/>
              </a:rPr>
              <a:t> to </a:t>
            </a:r>
            <a:r>
              <a:rPr lang="en-US" dirty="0" err="1" smtClean="0">
                <a:latin typeface="Arial" charset="0"/>
                <a:cs typeface="+mn-cs"/>
              </a:rPr>
              <a:t>tzx</a:t>
            </a:r>
            <a:r>
              <a:rPr lang="en-US" dirty="0" smtClean="0">
                <a:latin typeface="Arial" charset="0"/>
                <a:cs typeface="+mn-cs"/>
              </a:rPr>
              <a:t> and quantity increases to q2 </a:t>
            </a:r>
            <a:endParaRPr lang="en-US" sz="1000" dirty="0">
              <a:latin typeface="Arial" charset="0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191000" y="4114800"/>
            <a:ext cx="0" cy="914400"/>
          </a:xfrm>
          <a:prstGeom prst="line">
            <a:avLst/>
          </a:prstGeom>
          <a:ln w="76200" cmpd="sng">
            <a:solidFill>
              <a:srgbClr val="FFFF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Line 20"/>
          <p:cNvSpPr>
            <a:spLocks noChangeShapeType="1"/>
          </p:cNvSpPr>
          <p:nvPr/>
        </p:nvSpPr>
        <p:spPr bwMode="auto">
          <a:xfrm flipH="1" flipV="1">
            <a:off x="3657600" y="4648200"/>
            <a:ext cx="5334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051847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 Power…</a:t>
            </a:r>
            <a:r>
              <a:rPr lang="en-US" dirty="0" smtClean="0">
                <a:solidFill>
                  <a:srgbClr val="FFFF00"/>
                </a:solidFill>
              </a:rPr>
              <a:t>HL only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295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  <p:pic>
        <p:nvPicPr>
          <p:cNvPr id="9" name="Content Placeholder 8" descr="Screen Shot 2017-02-03 at 09.45.4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01" r="-11901"/>
          <a:stretch>
            <a:fillRect/>
          </a:stretch>
        </p:blipFill>
        <p:spPr>
          <a:xfrm>
            <a:off x="914400" y="2209800"/>
            <a:ext cx="7010400" cy="4248863"/>
          </a:xfrm>
        </p:spPr>
      </p:pic>
    </p:spTree>
    <p:extLst>
      <p:ext uri="{BB962C8B-B14F-4D97-AF65-F5344CB8AC3E}">
        <p14:creationId xmlns:p14="http://schemas.microsoft.com/office/powerpoint/2010/main" val="1429253204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 question…IBQ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u="sng" dirty="0"/>
              <a:t>May 2014 syllabus 1.2 </a:t>
            </a:r>
            <a:r>
              <a:rPr lang="en-US" b="1" u="sng" dirty="0" smtClean="0"/>
              <a:t>HL</a:t>
            </a:r>
            <a:endParaRPr lang="en-US" dirty="0"/>
          </a:p>
          <a:p>
            <a:r>
              <a:rPr lang="en-US" b="1" dirty="0"/>
              <a:t> 1a) </a:t>
            </a:r>
            <a:r>
              <a:rPr lang="en-US" b="1" dirty="0" err="1"/>
              <a:t>Analyse</a:t>
            </a:r>
            <a:r>
              <a:rPr lang="en-US" b="1" dirty="0"/>
              <a:t> the private and external benefits associated with the consumption of university education. (10 marks</a:t>
            </a:r>
            <a:r>
              <a:rPr lang="en-US" b="1" dirty="0" smtClean="0"/>
              <a:t>)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1b) Evaluate the policies a government might use to increase the consumption of university education</a:t>
            </a:r>
            <a:r>
              <a:rPr lang="en-US" b="1" dirty="0" smtClean="0"/>
              <a:t>.(</a:t>
            </a:r>
            <a:r>
              <a:rPr lang="en-US" b="1" dirty="0"/>
              <a:t>15 marks)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1295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45707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2400" b="1" dirty="0" smtClean="0">
                <a:solidFill>
                  <a:schemeClr val="folHlink"/>
                </a:solidFill>
                <a:latin typeface="Californian FB" charset="0"/>
                <a:cs typeface="+mj-cs"/>
              </a:rPr>
              <a:t>http://</a:t>
            </a:r>
            <a:r>
              <a:rPr lang="de-DE" sz="2400" b="1" dirty="0" err="1" smtClean="0">
                <a:solidFill>
                  <a:schemeClr val="folHlink"/>
                </a:solidFill>
                <a:latin typeface="Californian FB" charset="0"/>
                <a:cs typeface="+mj-cs"/>
              </a:rPr>
              <a:t>www.yellowsubmariner.com</a:t>
            </a:r>
            <a:endParaRPr lang="en-US" sz="2400" dirty="0" smtClean="0">
              <a:cs typeface="+mj-cs"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sz="2800" dirty="0" smtClean="0">
                <a:cs typeface="+mn-cs"/>
              </a:rPr>
              <a:t>Reading:</a:t>
            </a:r>
          </a:p>
          <a:p>
            <a:pPr eaLnBrk="1" hangingPunct="1">
              <a:defRPr/>
            </a:pPr>
            <a:r>
              <a:rPr lang="en-GB" sz="2800" dirty="0" smtClean="0">
                <a:cs typeface="+mn-cs"/>
              </a:rPr>
              <a:t>See Blink </a:t>
            </a:r>
            <a:r>
              <a:rPr lang="en-GB" sz="2800" dirty="0" err="1" smtClean="0">
                <a:cs typeface="+mn-cs"/>
              </a:rPr>
              <a:t>pp</a:t>
            </a:r>
            <a:r>
              <a:rPr lang="en-GB" sz="2800" dirty="0" smtClean="0">
                <a:cs typeface="+mn-cs"/>
              </a:rPr>
              <a:t> </a:t>
            </a:r>
            <a:r>
              <a:rPr lang="en-GB" sz="2800" dirty="0" smtClean="0"/>
              <a:t>139-154</a:t>
            </a:r>
            <a:endParaRPr lang="en-GB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GB" sz="2800" dirty="0" smtClean="0"/>
              <a:t>AAA</a:t>
            </a:r>
          </a:p>
          <a:p>
            <a:pPr eaLnBrk="1" hangingPunct="1">
              <a:defRPr/>
            </a:pPr>
            <a:r>
              <a:rPr lang="en-GB" sz="2800" dirty="0" smtClean="0"/>
              <a:t>But more importantly….</a:t>
            </a:r>
          </a:p>
          <a:p>
            <a:pPr marL="36576" indent="0" eaLnBrk="1" hangingPunct="1">
              <a:buNone/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smtClean="0">
                <a:cs typeface="+mn-cs"/>
              </a:rPr>
              <a:t>Your dictionary +</a:t>
            </a:r>
            <a:endParaRPr lang="en-GB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GB" sz="2800" dirty="0" smtClean="0"/>
              <a:t>Your notes</a:t>
            </a:r>
            <a:r>
              <a:rPr lang="en-GB" sz="28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GB" sz="2800" dirty="0" smtClean="0">
              <a:cs typeface="+mn-cs"/>
            </a:endParaRPr>
          </a:p>
          <a:p>
            <a:pPr eaLnBrk="1" hangingPunct="1">
              <a:defRPr/>
            </a:pPr>
            <a:endParaRPr lang="en-GB" sz="2800" dirty="0" smtClean="0">
              <a:cs typeface="+mn-cs"/>
            </a:endParaRPr>
          </a:p>
          <a:p>
            <a:pPr marL="36576" indent="0" eaLnBrk="1" hangingPunct="1">
              <a:buNone/>
              <a:defRPr/>
            </a:pPr>
            <a:endParaRPr lang="en-GB" sz="2800" dirty="0"/>
          </a:p>
          <a:p>
            <a:pPr marL="36576" indent="0" eaLnBrk="1" hangingPunct="1">
              <a:buNone/>
              <a:defRPr/>
            </a:pPr>
            <a:endParaRPr lang="en-GB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GB" sz="2800" dirty="0" smtClean="0">
                <a:cs typeface="+mn-cs"/>
              </a:rPr>
              <a:t>End</a:t>
            </a:r>
            <a:endParaRPr lang="en-US" sz="2800" dirty="0" smtClean="0">
              <a:cs typeface="+mn-cs"/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427EA-BCB6-8745-8FB5-9BD2E2F2F96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304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96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696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96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696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96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696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4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905000"/>
            <a:ext cx="44196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 smtClean="0"/>
              <a:t>Market </a:t>
            </a:r>
            <a:r>
              <a:rPr lang="de-DE" dirty="0" err="1" smtClean="0"/>
              <a:t>Failure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endParaRPr lang="en-US" dirty="0" smtClean="0">
              <a:cs typeface="+mj-cs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03245A8A-6203-644E-B0E7-0D9C3D3D318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381000"/>
            <a:ext cx="8001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de-DE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  <a:cs typeface="+mn-cs"/>
                <a:hlinkClick r:id="rId2"/>
              </a:rPr>
              <a:t>http://www.yellowsubmariner.com</a:t>
            </a:r>
            <a:r>
              <a:rPr lang="de-DE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  <a:cs typeface="+mn-cs"/>
              </a:rPr>
              <a:t>                            </a:t>
            </a:r>
            <a:r>
              <a:rPr lang="de-DE" sz="2800" b="1" dirty="0" err="1" smtClean="0">
                <a:solidFill>
                  <a:srgbClr val="FFFF00"/>
                </a:solidFill>
                <a:latin typeface="Californian FB" charset="0"/>
              </a:rPr>
              <a:t>webnote</a:t>
            </a:r>
            <a:r>
              <a:rPr lang="de-DE" sz="2800" b="1" dirty="0" smtClean="0">
                <a:solidFill>
                  <a:srgbClr val="FFFF00"/>
                </a:solidFill>
                <a:latin typeface="Californian FB" charset="0"/>
              </a:rPr>
              <a:t> 140</a:t>
            </a:r>
            <a:r>
              <a:rPr lang="de-DE" sz="2800" b="1" dirty="0">
                <a:solidFill>
                  <a:schemeClr val="folHlink"/>
                </a:solidFill>
                <a:latin typeface="Californian FB" charset="0"/>
              </a:rPr>
              <a:t/>
            </a:r>
            <a:br>
              <a:rPr lang="de-DE" sz="2800" b="1" dirty="0">
                <a:solidFill>
                  <a:schemeClr val="folHlink"/>
                </a:solidFill>
                <a:latin typeface="Californian FB" charset="0"/>
              </a:rPr>
            </a:br>
            <a:endParaRPr lang="en-US" sz="28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  <a:cs typeface="+mn-cs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Syllabus reference: items  </a:t>
            </a:r>
            <a:r>
              <a:rPr lang="en-US" dirty="0" smtClean="0">
                <a:cs typeface="+mn-cs"/>
              </a:rPr>
              <a:t>34 - 41</a:t>
            </a:r>
            <a:endParaRPr lang="en-US" dirty="0">
              <a:cs typeface="+mn-cs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5638800" cy="2895600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b="1" dirty="0">
              <a:solidFill>
                <a:srgbClr val="FFFF00"/>
              </a:solidFill>
            </a:endParaRPr>
          </a:p>
          <a:p>
            <a:pPr lvl="1"/>
            <a:endParaRPr lang="en-US" b="1" dirty="0" smtClean="0">
              <a:solidFill>
                <a:srgbClr val="FFFF00"/>
              </a:solidFill>
            </a:endParaRPr>
          </a:p>
          <a:p>
            <a:pPr lvl="1"/>
            <a:endParaRPr lang="en-US" b="1" dirty="0">
              <a:solidFill>
                <a:srgbClr val="FFFF00"/>
              </a:solidFill>
            </a:endParaRPr>
          </a:p>
          <a:p>
            <a:pPr lvl="1"/>
            <a:endParaRPr lang="en-US" b="1" dirty="0" smtClean="0">
              <a:solidFill>
                <a:srgbClr val="FFFF00"/>
              </a:solidFill>
            </a:endParaRPr>
          </a:p>
          <a:p>
            <a:pPr lvl="1"/>
            <a:endParaRPr lang="en-US" b="1" dirty="0">
              <a:solidFill>
                <a:srgbClr val="FFFF00"/>
              </a:solidFill>
            </a:endParaRPr>
          </a:p>
          <a:p>
            <a:pPr lvl="1"/>
            <a:endParaRPr lang="en-US" b="1" dirty="0" smtClean="0">
              <a:solidFill>
                <a:srgbClr val="FFFF00"/>
              </a:solidFill>
            </a:endParaRPr>
          </a:p>
          <a:p>
            <a:pPr lvl="1"/>
            <a:r>
              <a:rPr lang="en-US" sz="11100" b="1" dirty="0" smtClean="0">
                <a:solidFill>
                  <a:srgbClr val="FFFF00"/>
                </a:solidFill>
              </a:rPr>
              <a:t>Market fails to allocate resources efficiently to the the best benefit of society: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1100" b="1" dirty="0" smtClean="0">
                <a:solidFill>
                  <a:srgbClr val="FFFF00"/>
                </a:solidFill>
              </a:rPr>
              <a:t>Externalities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1100" b="1" dirty="0" smtClean="0">
                <a:solidFill>
                  <a:srgbClr val="FFFF00"/>
                </a:solidFill>
              </a:rPr>
              <a:t>Monopoly (HL)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1100" b="1" dirty="0" smtClean="0">
                <a:solidFill>
                  <a:srgbClr val="FFFF00"/>
                </a:solidFill>
              </a:rPr>
              <a:t>Public/merit goods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1100" b="1" dirty="0" smtClean="0">
                <a:solidFill>
                  <a:srgbClr val="FFFF00"/>
                </a:solidFill>
              </a:rPr>
              <a:t>Asymmetric information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1100" b="1" dirty="0" smtClean="0">
                <a:solidFill>
                  <a:srgbClr val="FFFF00"/>
                </a:solidFill>
              </a:rPr>
              <a:t>Immobility of factors of production ( poor resource allocation)</a:t>
            </a:r>
            <a:endParaRPr lang="en-US" sz="111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loss + gain</a:t>
            </a:r>
            <a:endParaRPr lang="en-US" dirty="0"/>
          </a:p>
        </p:txBody>
      </p:sp>
      <p:pic>
        <p:nvPicPr>
          <p:cNvPr id="6" name="Content Placeholder 5" descr="Screen Shot 2015-05-11 at 11.28.3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4" b="14484"/>
          <a:stretch>
            <a:fillRect/>
          </a:stretch>
        </p:blipFill>
        <p:spPr>
          <a:xfrm>
            <a:off x="857470" y="1219201"/>
            <a:ext cx="6914929" cy="4191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5867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0560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905000"/>
            <a:ext cx="44196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 smtClean="0"/>
              <a:t>Exchange Rates</a:t>
            </a:r>
            <a:br>
              <a:rPr lang="de-DE" dirty="0" smtClean="0"/>
            </a:b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endParaRPr lang="en-US" dirty="0" smtClean="0">
              <a:cs typeface="+mj-cs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03245A8A-6203-644E-B0E7-0D9C3D3D318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381000"/>
            <a:ext cx="8001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de-DE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  <a:cs typeface="+mn-cs"/>
                <a:hlinkClick r:id="rId2"/>
              </a:rPr>
              <a:t>http://www.yellowsubmariner.com</a:t>
            </a:r>
            <a:r>
              <a:rPr lang="de-DE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  <a:cs typeface="+mn-cs"/>
              </a:rPr>
              <a:t>                          </a:t>
            </a:r>
            <a:r>
              <a:rPr lang="de-DE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  <a:cs typeface="+mn-cs"/>
              </a:rPr>
              <a:t>Webnote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  <a:cs typeface="+mn-cs"/>
              </a:rPr>
              <a:t> 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  <a:cs typeface="+mn-cs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Syllabus reference: </a:t>
            </a:r>
            <a:r>
              <a:rPr lang="en-US" dirty="0" smtClean="0">
                <a:cs typeface="+mn-cs"/>
              </a:rPr>
              <a:t>items 34 -41</a:t>
            </a:r>
            <a:endParaRPr lang="en-US" dirty="0">
              <a:cs typeface="+mn-cs"/>
            </a:endParaRPr>
          </a:p>
        </p:txBody>
      </p:sp>
      <p:pic>
        <p:nvPicPr>
          <p:cNvPr id="3" name="Picture 2" descr="Screen Shot 2015-05-11 at 11.01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5334000" cy="46753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48200" y="137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48650"/>
      </p:ext>
    </p:extLst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Diagram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doing a diagram analysis let the reader know exactly where your analysis starts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Screen Shot 2015-05-11 at 11.01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0"/>
            <a:ext cx="3733800" cy="32727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3000" y="2590800"/>
            <a:ext cx="3124200" cy="38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 your answer</a:t>
            </a:r>
            <a:r>
              <a:rPr lang="is-IS" sz="2400" dirty="0" smtClean="0">
                <a:solidFill>
                  <a:srgbClr val="FFFF00"/>
                </a:solidFill>
              </a:rPr>
              <a:t>….be sure to indicate where your analysis starts...</a:t>
            </a:r>
          </a:p>
          <a:p>
            <a:endParaRPr lang="en-US" dirty="0" smtClean="0"/>
          </a:p>
          <a:p>
            <a:r>
              <a:rPr lang="en-US" dirty="0" smtClean="0"/>
              <a:t>This analysis commences at point L (q2) which represents “</a:t>
            </a:r>
            <a:r>
              <a:rPr lang="en-US" dirty="0" err="1" smtClean="0"/>
              <a:t>undercomsumption</a:t>
            </a:r>
            <a:r>
              <a:rPr lang="en-US" dirty="0" smtClean="0"/>
              <a:t>” because SMB &gt; PMB and therefore represents market failure.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86200" y="5029200"/>
            <a:ext cx="1143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266212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draw? Use ‘blue box’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" name="Content Placeholder 10" descr="Screen Shot 2015-05-11 at 11.09.4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" b="1699"/>
          <a:stretch>
            <a:fillRect/>
          </a:stretch>
        </p:blipFill>
        <p:spPr/>
      </p:pic>
      <p:sp>
        <p:nvSpPr>
          <p:cNvPr id="12" name="TextBox 11"/>
          <p:cNvSpPr txBox="1"/>
          <p:nvPr/>
        </p:nvSpPr>
        <p:spPr>
          <a:xfrm>
            <a:off x="5181600" y="1219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45094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….you need to find some!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485061"/>
              </p:ext>
            </p:extLst>
          </p:nvPr>
        </p:nvGraphicFramePr>
        <p:xfrm>
          <a:off x="685800" y="1295400"/>
          <a:ext cx="7620000" cy="5074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24980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Solutions to market failure: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 you have an example?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44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Government</a:t>
                      </a:r>
                      <a:r>
                        <a:rPr lang="en-US" sz="1400" baseline="0" dirty="0" smtClean="0"/>
                        <a:t> 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Indirect tax</a:t>
                      </a:r>
                      <a:endParaRPr lang="en-US" sz="1400" dirty="0"/>
                    </a:p>
                  </a:txBody>
                  <a:tcPr/>
                </a:tc>
              </a:tr>
              <a:tr h="4344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Government intervention</a:t>
                      </a:r>
                      <a:endParaRPr lang="en-US" sz="1400" b="1" dirty="0">
                        <a:solidFill>
                          <a:srgbClr val="33CC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Tradeable</a:t>
                      </a:r>
                      <a:r>
                        <a:rPr lang="en-US" sz="1400" dirty="0" smtClean="0"/>
                        <a:t> permit scheme. This one is notable</a:t>
                      </a:r>
                      <a:r>
                        <a:rPr lang="en-US" sz="1400" baseline="0" dirty="0" smtClean="0"/>
                        <a:t> because it is a </a:t>
                      </a:r>
                      <a:r>
                        <a:rPr lang="en-US" sz="1400" baseline="0" dirty="0" err="1" smtClean="0"/>
                        <a:t>maket</a:t>
                      </a:r>
                      <a:r>
                        <a:rPr lang="en-US" sz="1400" baseline="0" dirty="0" smtClean="0"/>
                        <a:t> based solution. The firm has to buy the permit  to pollute i.e. a quota or limit to the level of carbon emissions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14022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Government intervention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Government</a:t>
                      </a:r>
                      <a:r>
                        <a:rPr lang="en-US" sz="1400" baseline="0" dirty="0" smtClean="0"/>
                        <a:t> 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Smoking</a:t>
                      </a:r>
                      <a:r>
                        <a:rPr lang="en-US" sz="1400" baseline="0" dirty="0" smtClean="0"/>
                        <a:t> ban, or a subsidy to alternative (clean) energy producers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International agreement</a:t>
                      </a:r>
                      <a:r>
                        <a:rPr lang="en-US" sz="1400" baseline="0" dirty="0" smtClean="0"/>
                        <a:t> e.g. Kyoto, Paris</a:t>
                      </a:r>
                      <a:endParaRPr lang="en-US" sz="1400" dirty="0"/>
                    </a:p>
                  </a:txBody>
                  <a:tcPr/>
                </a:tc>
              </a:tr>
              <a:tr h="4344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Government</a:t>
                      </a:r>
                      <a:r>
                        <a:rPr lang="en-US" sz="1400" baseline="0" dirty="0" smtClean="0"/>
                        <a:t> 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Extending property rights e.g.</a:t>
                      </a:r>
                      <a:r>
                        <a:rPr lang="en-US" sz="1400" baseline="0" dirty="0" smtClean="0"/>
                        <a:t> restricting large scale fishing by large factory ships by setting ‘no fishing zones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35914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and Demand for a currency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81400" y="1524000"/>
            <a:ext cx="5029200" cy="533399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Evaluate solutions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137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22961"/>
              </p:ext>
            </p:extLst>
          </p:nvPr>
        </p:nvGraphicFramePr>
        <p:xfrm>
          <a:off x="6400800" y="2069253"/>
          <a:ext cx="1828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Some solutions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/>
                        <a:t>1. Legislation</a:t>
                      </a:r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2. penalties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3. International agreement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4. taxation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5. ban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6. Extending property rights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7.advertising</a:t>
                      </a:r>
                      <a:endParaRPr lang="en-US" dirty="0"/>
                    </a:p>
                  </a:txBody>
                  <a:tcPr/>
                </a:tc>
              </a:tr>
              <a:tr h="234176">
                <a:tc>
                  <a:txBody>
                    <a:bodyPr/>
                    <a:lstStyle/>
                    <a:p>
                      <a:r>
                        <a:rPr lang="en-US" dirty="0" smtClean="0"/>
                        <a:t>8. subsidy</a:t>
                      </a:r>
                      <a:endParaRPr lang="en-US" dirty="0"/>
                    </a:p>
                  </a:txBody>
                  <a:tcPr/>
                </a:tc>
              </a:tr>
              <a:tr h="55942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Tradeable</a:t>
                      </a:r>
                      <a:r>
                        <a:rPr lang="en-US" baseline="0" dirty="0" smtClean="0"/>
                        <a:t> permits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267200" y="4419600"/>
            <a:ext cx="1981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36447"/>
              </p:ext>
            </p:extLst>
          </p:nvPr>
        </p:nvGraphicFramePr>
        <p:xfrm>
          <a:off x="381000" y="1828800"/>
          <a:ext cx="3657600" cy="4705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345831">
                <a:tc>
                  <a:txBody>
                    <a:bodyPr/>
                    <a:lstStyle/>
                    <a:p>
                      <a:r>
                        <a:rPr lang="en-US" dirty="0" smtClean="0"/>
                        <a:t>The problems</a:t>
                      </a:r>
                      <a:r>
                        <a:rPr lang="is-I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161443">
                <a:tc>
                  <a:txBody>
                    <a:bodyPr/>
                    <a:lstStyle/>
                    <a:p>
                      <a:pPr marL="342900" indent="-342900">
                        <a:buAutoNum type="alphaUcParenR"/>
                      </a:pPr>
                      <a:r>
                        <a:rPr lang="en-US" dirty="0" smtClean="0"/>
                        <a:t>Fossil</a:t>
                      </a:r>
                      <a:r>
                        <a:rPr lang="en-US" baseline="0" dirty="0" smtClean="0"/>
                        <a:t> Fuel </a:t>
                      </a:r>
                      <a:r>
                        <a:rPr lang="en-US" dirty="0" smtClean="0"/>
                        <a:t>Pollution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1,2, 3, 4,6,(8 (clean energy substitutes), 9.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Do we want zero pollution? If yes then we tax the polluter but to what extent?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B) Demerit good - tobacco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1,2,4,7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864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C) University education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</a:t>
                      </a:r>
                      <a:r>
                        <a:rPr lang="en-US" baseline="0" dirty="0" smtClean="0"/>
                        <a:t>          1,8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115614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pollution?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Webnote 140 - Big Ideas Market Failure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2269-2643-F542-8411-5887BC0D76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Content Placeholder 7" descr="Screen Shot 2015-05-11 at 11.03.0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0" r="9070"/>
          <a:stretch>
            <a:fillRect/>
          </a:stretch>
        </p:blipFill>
        <p:spPr>
          <a:xfrm>
            <a:off x="457200" y="2062033"/>
            <a:ext cx="6705600" cy="4064130"/>
          </a:xfrm>
        </p:spPr>
      </p:pic>
      <p:sp>
        <p:nvSpPr>
          <p:cNvPr id="9" name="TextBox 8"/>
          <p:cNvSpPr txBox="1"/>
          <p:nvPr/>
        </p:nvSpPr>
        <p:spPr>
          <a:xfrm>
            <a:off x="2209800" y="152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 </a:t>
            </a:r>
            <a:r>
              <a:rPr lang="en-US" dirty="0" err="1" smtClean="0"/>
              <a:t>Webnote</a:t>
            </a:r>
            <a:r>
              <a:rPr lang="en-US" dirty="0" smtClean="0"/>
              <a:t> 144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de-DE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Webnote</a:t>
            </a:r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 </a:t>
            </a: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charset="0"/>
              </a:rPr>
              <a:t>140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fornian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46408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5877</TotalTime>
  <Words>902</Words>
  <Application>Microsoft Macintosh PowerPoint</Application>
  <PresentationFormat>On-screen Show (4:3)</PresentationFormat>
  <Paragraphs>217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    webnote 140       </vt:lpstr>
      <vt:lpstr>Market Failure    </vt:lpstr>
      <vt:lpstr>Welfare loss + gain</vt:lpstr>
      <vt:lpstr>Exchange Rates    </vt:lpstr>
      <vt:lpstr>      Diagram analysis</vt:lpstr>
      <vt:lpstr>How to draw? Use ‘blue box’</vt:lpstr>
      <vt:lpstr>Examples….you need to find some!</vt:lpstr>
      <vt:lpstr>Supply and Demand for a currency</vt:lpstr>
      <vt:lpstr>Zero pollution?</vt:lpstr>
      <vt:lpstr>Long run…markets must grow so taxing the polluter must lead to changes in production techinques and a cleaner environment.</vt:lpstr>
      <vt:lpstr>PowerPoint Presentation</vt:lpstr>
      <vt:lpstr>PowerPoint Presentation</vt:lpstr>
      <vt:lpstr>PowerPoint Presentation</vt:lpstr>
      <vt:lpstr>Monopoly Power…HL only</vt:lpstr>
      <vt:lpstr>The Exam question…IBQ</vt:lpstr>
      <vt:lpstr>http://www.yellowsubmariner.com</vt:lpstr>
    </vt:vector>
  </TitlesOfParts>
  <Company>tkb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note 211: Philips Curve</dc:title>
  <dc:creator>tkb</dc:creator>
  <cp:lastModifiedBy>ted buckley</cp:lastModifiedBy>
  <cp:revision>83</cp:revision>
  <dcterms:created xsi:type="dcterms:W3CDTF">2006-04-07T10:00:31Z</dcterms:created>
  <dcterms:modified xsi:type="dcterms:W3CDTF">2017-02-10T06:16:13Z</dcterms:modified>
</cp:coreProperties>
</file>