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3"/>
  </p:notesMasterIdLst>
  <p:handoutMasterIdLst>
    <p:handoutMasterId r:id="rId14"/>
  </p:handoutMasterIdLst>
  <p:sldIdLst>
    <p:sldId id="280" r:id="rId2"/>
    <p:sldId id="282" r:id="rId3"/>
    <p:sldId id="273" r:id="rId4"/>
    <p:sldId id="274" r:id="rId5"/>
    <p:sldId id="284" r:id="rId6"/>
    <p:sldId id="275" r:id="rId7"/>
    <p:sldId id="276" r:id="rId8"/>
    <p:sldId id="260" r:id="rId9"/>
    <p:sldId id="278" r:id="rId10"/>
    <p:sldId id="279" r:id="rId11"/>
    <p:sldId id="28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d buckley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schemeClr val="folHlink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63416"/>
    <a:srgbClr val="FF6600"/>
    <a:srgbClr val="FFFF00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9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EE75890-D532-5F43-9456-FBBD364CA2E1}" type="datetimeFigureOut">
              <a:rPr lang="en-US"/>
              <a:pPr>
                <a:defRPr/>
              </a:pPr>
              <a:t>04/10/16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4C591A6-AB30-CA44-A206-0181288E5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276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6022A892-06B8-2848-81B0-0DC0F86D4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65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5E1031-73E8-6343-89DD-C054438B708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u="sng" smtClean="0"/>
              <a:t>PeD + Total Revenue</a:t>
            </a:r>
            <a:r>
              <a:rPr lang="en-US" altLang="ja-JP" smtClean="0"/>
              <a:t> (price x quantity)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>Syllabus referenece 2.2</a:t>
            </a:r>
            <a:endParaRPr lang="en-US" altLang="ja-JP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b="1" smtClean="0"/>
              <a:t>     Webnote 206</a:t>
            </a:r>
            <a:endParaRPr lang="en-US" altLang="ja-JP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b="1" u="sng" smtClean="0"/>
              <a:t>Ped                                 effect on TR (pxq)</a:t>
            </a:r>
            <a:endParaRPr lang="en-US" altLang="ja-JP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b="1" u="sng" smtClean="0"/>
              <a:t>Elastic                          </a:t>
            </a:r>
            <a:endParaRPr lang="en-US" altLang="ja-JP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b="1" u="sng" smtClean="0"/>
              <a:t>Price </a:t>
            </a:r>
            <a:r>
              <a:rPr lang="en-US" altLang="ja-JP" b="1" smtClean="0"/>
              <a:t>        then                      TR      ‘pedro factor’</a:t>
            </a:r>
            <a:endParaRPr lang="en-US" altLang="ja-JP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b="1" u="sng" smtClean="0"/>
              <a:t>Price </a:t>
            </a:r>
            <a:r>
              <a:rPr lang="en-US" altLang="ja-JP" b="1" smtClean="0"/>
              <a:t>         then                     TR  </a:t>
            </a:r>
            <a:endParaRPr lang="en-US" altLang="ja-JP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>Note: tr moves in opposite direction to price</a:t>
            </a:r>
            <a:endParaRPr lang="en-US" altLang="ja-JP" b="1" u="sng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b="1" u="sng" smtClean="0"/>
              <a:t>Ped                                effect on TR (pxq)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b="1" u="sng" smtClean="0"/>
              <a:t>inelastic</a:t>
            </a:r>
            <a:endParaRPr lang="en-US" altLang="ja-JP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b="1" u="sng" smtClean="0"/>
              <a:t>Price </a:t>
            </a:r>
            <a:r>
              <a:rPr lang="en-US" altLang="ja-JP" b="1" smtClean="0"/>
              <a:t>        then                      TR      ‘island  factor’</a:t>
            </a:r>
            <a:endParaRPr lang="en-US" altLang="ja-JP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b="1" u="sng" smtClean="0"/>
              <a:t>Price </a:t>
            </a:r>
            <a:r>
              <a:rPr lang="en-US" altLang="ja-JP" b="1" smtClean="0"/>
              <a:t>         then                     TR  </a:t>
            </a:r>
            <a:endParaRPr lang="en-US" altLang="ja-JP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/>
              <a:t>  Note: tr moves in same direction as price</a:t>
            </a: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C04099-2D2E-AC4F-BDAF-F24FA9D2B79E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u="sng"/>
              <a:t>PeD + Total Revenue</a:t>
            </a:r>
            <a:r>
              <a:rPr lang="en-US" altLang="ja-JP"/>
              <a:t> (price x quantity)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>Syllabus referenece 2.2</a:t>
            </a:r>
            <a:endParaRPr lang="en-US" altLang="ja-JP" b="1"/>
          </a:p>
          <a:p>
            <a:pPr eaLnBrk="1" hangingPunct="1">
              <a:lnSpc>
                <a:spcPct val="90000"/>
              </a:lnSpc>
            </a:pPr>
            <a:r>
              <a:rPr lang="en-US" altLang="ja-JP" b="1"/>
              <a:t>     Webnote 206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/>
            </a:r>
            <a:br>
              <a:rPr lang="en-US" altLang="ja-JP"/>
            </a:br>
            <a:r>
              <a:rPr lang="en-US" altLang="ja-JP" b="1" u="sng"/>
              <a:t>Ped                                 effect on TR (pxq)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 b="1" u="sng"/>
              <a:t>Elastic                          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/>
            </a:r>
            <a:br>
              <a:rPr lang="en-US" altLang="ja-JP"/>
            </a:br>
            <a:r>
              <a:rPr lang="en-US" altLang="ja-JP" b="1" u="sng"/>
              <a:t>Price </a:t>
            </a:r>
            <a:r>
              <a:rPr lang="en-US" altLang="ja-JP" b="1"/>
              <a:t>        then                      TR      ‘pedro factor’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/>
            </a:r>
            <a:br>
              <a:rPr lang="en-US" altLang="ja-JP"/>
            </a:br>
            <a:r>
              <a:rPr lang="en-US" altLang="ja-JP" b="1" u="sng"/>
              <a:t>Price </a:t>
            </a:r>
            <a:r>
              <a:rPr lang="en-US" altLang="ja-JP" b="1"/>
              <a:t>         then                     TR  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>Note: tr moves in opposite direction to price</a:t>
            </a:r>
            <a:endParaRPr lang="en-US" altLang="ja-JP" b="1" u="sng"/>
          </a:p>
          <a:p>
            <a:pPr eaLnBrk="1" hangingPunct="1">
              <a:lnSpc>
                <a:spcPct val="90000"/>
              </a:lnSpc>
            </a:pPr>
            <a:r>
              <a:rPr lang="en-US" altLang="ja-JP" b="1" u="sng"/>
              <a:t>Ped                                effect on TR (pxq)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b="1" u="sng"/>
              <a:t>inelastic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/>
            </a:r>
            <a:br>
              <a:rPr lang="en-US" altLang="ja-JP"/>
            </a:br>
            <a:r>
              <a:rPr lang="en-US" altLang="ja-JP" b="1" u="sng"/>
              <a:t>Price </a:t>
            </a:r>
            <a:r>
              <a:rPr lang="en-US" altLang="ja-JP" b="1"/>
              <a:t>        then                      TR      ‘island  factor’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/>
            </a:r>
            <a:br>
              <a:rPr lang="en-US" altLang="ja-JP"/>
            </a:br>
            <a:r>
              <a:rPr lang="en-US" altLang="ja-JP" b="1" u="sng"/>
              <a:t>Price </a:t>
            </a:r>
            <a:r>
              <a:rPr lang="en-US" altLang="ja-JP" b="1"/>
              <a:t>         then                     TR  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>  Note: tr moves in same direction as price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C04099-2D2E-AC4F-BDAF-F24FA9D2B79E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u="sng"/>
              <a:t>PeD + Total Revenue</a:t>
            </a:r>
            <a:r>
              <a:rPr lang="en-US" altLang="ja-JP"/>
              <a:t> (price x quantity)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>Syllabus referenece 2.2</a:t>
            </a:r>
            <a:endParaRPr lang="en-US" altLang="ja-JP" b="1"/>
          </a:p>
          <a:p>
            <a:pPr eaLnBrk="1" hangingPunct="1">
              <a:lnSpc>
                <a:spcPct val="90000"/>
              </a:lnSpc>
            </a:pPr>
            <a:r>
              <a:rPr lang="en-US" altLang="ja-JP" b="1"/>
              <a:t>     Webnote 206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/>
            </a:r>
            <a:br>
              <a:rPr lang="en-US" altLang="ja-JP"/>
            </a:br>
            <a:r>
              <a:rPr lang="en-US" altLang="ja-JP" b="1" u="sng"/>
              <a:t>Ped                                 effect on TR (pxq)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 b="1" u="sng"/>
              <a:t>Elastic                          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/>
            </a:r>
            <a:br>
              <a:rPr lang="en-US" altLang="ja-JP"/>
            </a:br>
            <a:r>
              <a:rPr lang="en-US" altLang="ja-JP" b="1" u="sng"/>
              <a:t>Price </a:t>
            </a:r>
            <a:r>
              <a:rPr lang="en-US" altLang="ja-JP" b="1"/>
              <a:t>        then                      TR      ‘pedro factor’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/>
            </a:r>
            <a:br>
              <a:rPr lang="en-US" altLang="ja-JP"/>
            </a:br>
            <a:r>
              <a:rPr lang="en-US" altLang="ja-JP" b="1" u="sng"/>
              <a:t>Price </a:t>
            </a:r>
            <a:r>
              <a:rPr lang="en-US" altLang="ja-JP" b="1"/>
              <a:t>         then                     TR  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>Note: tr moves in opposite direction to price</a:t>
            </a:r>
            <a:endParaRPr lang="en-US" altLang="ja-JP" b="1" u="sng"/>
          </a:p>
          <a:p>
            <a:pPr eaLnBrk="1" hangingPunct="1">
              <a:lnSpc>
                <a:spcPct val="90000"/>
              </a:lnSpc>
            </a:pPr>
            <a:r>
              <a:rPr lang="en-US" altLang="ja-JP" b="1" u="sng"/>
              <a:t>Ped                                effect on TR (pxq)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b="1" u="sng"/>
              <a:t>inelastic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/>
            </a:r>
            <a:br>
              <a:rPr lang="en-US" altLang="ja-JP"/>
            </a:br>
            <a:r>
              <a:rPr lang="en-US" altLang="ja-JP" b="1" u="sng"/>
              <a:t>Price </a:t>
            </a:r>
            <a:r>
              <a:rPr lang="en-US" altLang="ja-JP" b="1"/>
              <a:t>        then                      TR      ‘island  factor’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/>
            </a:r>
            <a:br>
              <a:rPr lang="en-US" altLang="ja-JP"/>
            </a:br>
            <a:r>
              <a:rPr lang="en-US" altLang="ja-JP" b="1" u="sng"/>
              <a:t>Price </a:t>
            </a:r>
            <a:r>
              <a:rPr lang="en-US" altLang="ja-JP" b="1"/>
              <a:t>         then                     TR  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>  Note: tr moves in same direction as price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C04099-2D2E-AC4F-BDAF-F24FA9D2B79E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u="sng"/>
              <a:t>PeD + Total Revenue</a:t>
            </a:r>
            <a:r>
              <a:rPr lang="en-US" altLang="ja-JP"/>
              <a:t> (price x quantity)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>Syllabus referenece 2.2</a:t>
            </a:r>
            <a:endParaRPr lang="en-US" altLang="ja-JP" b="1"/>
          </a:p>
          <a:p>
            <a:pPr eaLnBrk="1" hangingPunct="1">
              <a:lnSpc>
                <a:spcPct val="90000"/>
              </a:lnSpc>
            </a:pPr>
            <a:r>
              <a:rPr lang="en-US" altLang="ja-JP" b="1"/>
              <a:t>     Webnote 206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/>
            </a:r>
            <a:br>
              <a:rPr lang="en-US" altLang="ja-JP"/>
            </a:br>
            <a:r>
              <a:rPr lang="en-US" altLang="ja-JP" b="1" u="sng"/>
              <a:t>Ped                                 effect on TR (pxq)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 b="1" u="sng"/>
              <a:t>Elastic                          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/>
            </a:r>
            <a:br>
              <a:rPr lang="en-US" altLang="ja-JP"/>
            </a:br>
            <a:r>
              <a:rPr lang="en-US" altLang="ja-JP" b="1" u="sng"/>
              <a:t>Price </a:t>
            </a:r>
            <a:r>
              <a:rPr lang="en-US" altLang="ja-JP" b="1"/>
              <a:t>        then                      TR      ‘pedro factor’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/>
            </a:r>
            <a:br>
              <a:rPr lang="en-US" altLang="ja-JP"/>
            </a:br>
            <a:r>
              <a:rPr lang="en-US" altLang="ja-JP" b="1" u="sng"/>
              <a:t>Price </a:t>
            </a:r>
            <a:r>
              <a:rPr lang="en-US" altLang="ja-JP" b="1"/>
              <a:t>         then                     TR  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>Note: tr moves in opposite direction to price</a:t>
            </a:r>
            <a:endParaRPr lang="en-US" altLang="ja-JP" b="1" u="sng"/>
          </a:p>
          <a:p>
            <a:pPr eaLnBrk="1" hangingPunct="1">
              <a:lnSpc>
                <a:spcPct val="90000"/>
              </a:lnSpc>
            </a:pPr>
            <a:r>
              <a:rPr lang="en-US" altLang="ja-JP" b="1" u="sng"/>
              <a:t>Ped                                effect on TR (pxq)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b="1" u="sng"/>
              <a:t>inelastic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/>
            </a:r>
            <a:br>
              <a:rPr lang="en-US" altLang="ja-JP"/>
            </a:br>
            <a:r>
              <a:rPr lang="en-US" altLang="ja-JP" b="1" u="sng"/>
              <a:t>Price </a:t>
            </a:r>
            <a:r>
              <a:rPr lang="en-US" altLang="ja-JP" b="1"/>
              <a:t>        then                      TR      ‘island  factor’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/>
            </a:r>
            <a:br>
              <a:rPr lang="en-US" altLang="ja-JP"/>
            </a:br>
            <a:r>
              <a:rPr lang="en-US" altLang="ja-JP" b="1" u="sng"/>
              <a:t>Price </a:t>
            </a:r>
            <a:r>
              <a:rPr lang="en-US" altLang="ja-JP" b="1"/>
              <a:t>         then                     TR  </a:t>
            </a:r>
            <a:endParaRPr lang="en-US" altLang="ja-JP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>  Note: tr moves in same direction as price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784 h 2182"/>
                <a:gd name="T4" fmla="*/ 8314 w 4897"/>
                <a:gd name="T5" fmla="*/ 784 h 2182"/>
                <a:gd name="T6" fmla="*/ 831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</p:grpSp>
      <p:sp>
        <p:nvSpPr>
          <p:cNvPr id="12288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89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4 elastiticies-Big Ideas</a:t>
            </a: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96624-AAE6-1A45-9730-7428BD654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02013"/>
      </p:ext>
    </p:extLst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 elastiticies-Big Ideas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B276B-585F-F947-90C8-041DD7FC8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67216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 elastiticies-Big Ideas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9FF2F-02F4-5449-8D63-45BCF5378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75287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 elastiticies-Big Ideas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C0285-571A-DC4E-A5EB-3CB3AFD72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10190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 elastiticies-Big Ideas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5D909-85C0-1E40-BC65-A0B7E813B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04151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 elastiticies-Big Ideas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4598C-139C-8F42-B2DD-6496319F1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63396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 elastiticies-Big Ideas</a:t>
            </a: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B24EA-92A5-BF46-A34E-CE52ED58D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02175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 elastiticies-Big Ideas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4CDFE-E4CC-4048-8651-30F6B66DB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23757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 elastiticies-Big Ideas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69FF1-148E-7449-BC9A-11EC1F39B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16930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 elastiticies-Big Ideas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43C11-7E97-1F44-93C0-BAB1908E8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20635"/>
      </p:ext>
    </p:extLst>
  </p:cSld>
  <p:clrMapOvr>
    <a:masterClrMapping/>
  </p:clrMapOvr>
  <p:transition xmlns:p14="http://schemas.microsoft.com/office/powerpoint/2010/main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4 elastiticies-Big Ideas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ADD5B-FCBD-8243-929D-7A1FD67C6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1828"/>
      </p:ext>
    </p:extLst>
  </p:cSld>
  <p:clrMapOvr>
    <a:masterClrMapping/>
  </p:clrMapOvr>
  <p:transition xmlns:p14="http://schemas.microsoft.com/office/powerpoint/2010/main">
    <p:comb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67 h 2182"/>
                <a:gd name="T4" fmla="*/ 8314 w 4897"/>
                <a:gd name="T5" fmla="*/ 67 h 2182"/>
                <a:gd name="T6" fmla="*/ 831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59 h 2182"/>
                <a:gd name="T4" fmla="*/ 8314 w 4897"/>
                <a:gd name="T5" fmla="*/ 59 h 2182"/>
                <a:gd name="T6" fmla="*/ 831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6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2186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2186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2186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2186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  <a:cs typeface="+mn-cs"/>
              </a:endParaRPr>
            </a:p>
          </p:txBody>
        </p:sp>
      </p:grpSp>
      <p:sp>
        <p:nvSpPr>
          <p:cNvPr id="1218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4 elastiticies-Big Ideas</a:t>
            </a:r>
            <a:endParaRPr lang="en-US"/>
          </a:p>
        </p:txBody>
      </p:sp>
      <p:sp>
        <p:nvSpPr>
          <p:cNvPr id="1218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602153A9-0681-0841-95CE-38DC39C61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187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187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9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1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1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1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1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1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1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18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1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1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18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1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1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18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1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1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18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70" grpId="0"/>
      <p:bldP spid="121871" grpId="0" build="p">
        <p:tmplLst>
          <p:tmpl lvl="1">
            <p:tnLst>
              <p:par>
                <p:cTn xmlns:p14="http://schemas.microsoft.com/office/powerpoint/2010/main"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18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18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18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18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18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18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18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44475"/>
            <a:ext cx="8382000" cy="4251325"/>
          </a:xfrm>
        </p:spPr>
        <p:txBody>
          <a:bodyPr/>
          <a:lstStyle/>
          <a:p>
            <a:r>
              <a:rPr lang="en-US" sz="6600" dirty="0" smtClean="0"/>
              <a:t>     </a:t>
            </a:r>
            <a:br>
              <a:rPr lang="en-US" sz="6600" dirty="0" smtClean="0"/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 smtClean="0"/>
              <a:t>   1.2  </a:t>
            </a:r>
            <a:r>
              <a:rPr lang="en-US" sz="6600" dirty="0" smtClean="0">
                <a:solidFill>
                  <a:srgbClr val="FF0000"/>
                </a:solidFill>
              </a:rPr>
              <a:t>Big Ideas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elastiticies-Big Ideas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C0285-571A-DC4E-A5EB-3CB3AFD72F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5257800" y="152400"/>
            <a:ext cx="3657600" cy="11874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altLang="ja-JP" sz="2800" b="1" dirty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 </a:t>
            </a:r>
            <a:r>
              <a:rPr lang="en-US" altLang="ja-JP" sz="2800" b="1" dirty="0" err="1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Webnote</a:t>
            </a:r>
            <a:r>
              <a:rPr lang="en-US" altLang="ja-JP" sz="2800" b="1" dirty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 120 </a:t>
            </a:r>
          </a:p>
          <a:p>
            <a:pPr>
              <a:spcBef>
                <a:spcPct val="50000"/>
              </a:spcBef>
              <a:defRPr/>
            </a:pP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Please do not print this </a:t>
            </a:r>
            <a:r>
              <a:rPr lang="en-US" sz="1400" dirty="0" err="1">
                <a:solidFill>
                  <a:srgbClr val="463416"/>
                </a:solidFill>
                <a:ea typeface="+mn-ea"/>
                <a:cs typeface="+mn-cs"/>
              </a:rPr>
              <a:t>webnote</a:t>
            </a: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. Class notes are available on </a:t>
            </a:r>
            <a:r>
              <a:rPr lang="en-US" sz="1400" dirty="0" err="1">
                <a:solidFill>
                  <a:srgbClr val="463416"/>
                </a:solidFill>
                <a:ea typeface="+mn-ea"/>
                <a:cs typeface="+mn-cs"/>
              </a:rPr>
              <a:t>webnotes</a:t>
            </a: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 in section 1.2 of website</a:t>
            </a:r>
            <a:endParaRPr lang="en-US" sz="2800" dirty="0">
              <a:solidFill>
                <a:srgbClr val="463416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8721094"/>
      </p:ext>
    </p:extLst>
  </p:cSld>
  <p:clrMapOvr>
    <a:masterClrMapping/>
  </p:clrMapOvr>
  <p:transition xmlns:p14="http://schemas.microsoft.com/office/powerpoint/2010/main"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4 elastiticies-Big Ideas</a:t>
            </a:r>
            <a:endParaRPr lang="en-US" smtClean="0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10625F51-1499-B642-A7EE-B12A43A2552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DE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Section</a:t>
            </a:r>
            <a:r>
              <a:rPr lang="de-DE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 </a:t>
            </a:r>
            <a:r>
              <a:rPr lang="de-DE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1.2 </a:t>
            </a:r>
            <a:r>
              <a:rPr lang="de-DE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Markets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1295400" y="1143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de-DE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n-ea"/>
                <a:cs typeface="+mn-cs"/>
              </a:rPr>
              <a:t>X</a:t>
            </a:r>
            <a:r>
              <a:rPr lang="de-DE"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n-ea"/>
                <a:cs typeface="+mn-cs"/>
              </a:rPr>
              <a:t>ed</a:t>
            </a:r>
            <a:r>
              <a:rPr lang="de-DE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n-ea"/>
                <a:cs typeface="+mn-cs"/>
              </a:rPr>
              <a:t> – </a:t>
            </a:r>
            <a:r>
              <a:rPr lang="de-DE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n-ea"/>
                <a:cs typeface="+mn-cs"/>
              </a:rPr>
              <a:t>see</a:t>
            </a:r>
            <a:r>
              <a:rPr lang="de-DE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n-ea"/>
                <a:cs typeface="+mn-cs"/>
              </a:rPr>
              <a:t> </a:t>
            </a:r>
            <a:r>
              <a:rPr lang="de-DE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n-ea"/>
                <a:cs typeface="+mn-cs"/>
              </a:rPr>
              <a:t>webnote</a:t>
            </a:r>
            <a:r>
              <a:rPr lang="de-DE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n-ea"/>
                <a:cs typeface="+mn-cs"/>
              </a:rPr>
              <a:t> 126</a:t>
            </a:r>
            <a:endParaRPr lang="en-US" sz="4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617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457200" y="2057400"/>
            <a:ext cx="83058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0" indent="0"/>
            <a:endParaRPr lang="en-GB" sz="2000" b="1" dirty="0" smtClean="0"/>
          </a:p>
          <a:p>
            <a:pPr marL="0" lvl="0" indent="0"/>
            <a:endParaRPr lang="en-GB" sz="2000" b="1" dirty="0" smtClean="0"/>
          </a:p>
          <a:p>
            <a:r>
              <a:rPr lang="en-GB" sz="2000" b="1" i="1" u="sng" dirty="0"/>
              <a:t>x e D</a:t>
            </a:r>
            <a:endParaRPr lang="en-US" sz="2000" dirty="0"/>
          </a:p>
          <a:p>
            <a:r>
              <a:rPr lang="en-GB" sz="2000" b="1" i="1" dirty="0"/>
              <a:t> </a:t>
            </a:r>
            <a:endParaRPr lang="en-US" sz="2000" dirty="0"/>
          </a:p>
          <a:p>
            <a:pPr lvl="0">
              <a:buFont typeface="Arial"/>
              <a:buChar char="•"/>
            </a:pPr>
            <a:r>
              <a:rPr lang="en-GB" sz="2000" b="1" dirty="0"/>
              <a:t>SUBSTITUTES         ( X e D  positive</a:t>
            </a:r>
            <a:r>
              <a:rPr lang="en-GB" sz="2000" b="1" dirty="0" smtClean="0"/>
              <a:t>) e.g. + 5.8 = close substitute</a:t>
            </a:r>
            <a:endParaRPr lang="en-US" sz="2000" dirty="0"/>
          </a:p>
          <a:p>
            <a:r>
              <a:rPr lang="en-GB" sz="2000" b="1" dirty="0"/>
              <a:t> </a:t>
            </a:r>
            <a:endParaRPr lang="en-US" sz="2000" dirty="0"/>
          </a:p>
          <a:p>
            <a:r>
              <a:rPr lang="en-GB" sz="2000" b="1" dirty="0"/>
              <a:t> </a:t>
            </a:r>
            <a:endParaRPr lang="en-US" sz="2000" dirty="0"/>
          </a:p>
          <a:p>
            <a:pPr lvl="0">
              <a:buFont typeface="Arial"/>
              <a:buChar char="•"/>
            </a:pPr>
            <a:r>
              <a:rPr lang="en-GB" sz="2000" b="1" dirty="0"/>
              <a:t>COMPLEMENTARY   (X e D, negative</a:t>
            </a:r>
            <a:r>
              <a:rPr lang="en-GB" sz="2000" b="1" dirty="0" smtClean="0"/>
              <a:t>) </a:t>
            </a:r>
            <a:r>
              <a:rPr lang="en-GB" sz="1600" b="1" dirty="0" smtClean="0"/>
              <a:t>e.g.  - 5.8 = close complement</a:t>
            </a:r>
            <a:endParaRPr lang="en-US" sz="1600" dirty="0"/>
          </a:p>
          <a:p>
            <a:r>
              <a:rPr lang="en-GB" sz="1600" b="1" dirty="0"/>
              <a:t> </a:t>
            </a:r>
            <a:endParaRPr lang="en-US" sz="1600" dirty="0"/>
          </a:p>
          <a:p>
            <a:r>
              <a:rPr lang="en-GB" sz="2000" b="1" dirty="0"/>
              <a:t> </a:t>
            </a:r>
            <a:endParaRPr lang="en-US" sz="2000" dirty="0"/>
          </a:p>
          <a:p>
            <a:r>
              <a:rPr lang="en-GB" sz="2000" b="1" dirty="0"/>
              <a:t> </a:t>
            </a:r>
            <a:endParaRPr lang="en-US" sz="2000" dirty="0"/>
          </a:p>
          <a:p>
            <a:r>
              <a:rPr lang="en-GB" sz="2000" b="1" dirty="0"/>
              <a:t> </a:t>
            </a:r>
            <a:endParaRPr lang="en-US" sz="2000" dirty="0"/>
          </a:p>
          <a:p>
            <a:r>
              <a:rPr lang="en-GB" sz="2000" b="1" dirty="0"/>
              <a:t> </a:t>
            </a:r>
            <a:endParaRPr lang="en-US" sz="2000" dirty="0"/>
          </a:p>
          <a:p>
            <a:r>
              <a:rPr lang="en-GB" sz="2000" b="1" dirty="0"/>
              <a:t> </a:t>
            </a:r>
            <a:endParaRPr lang="en-US" sz="2000" dirty="0"/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5029200" y="152400"/>
            <a:ext cx="3657600" cy="11874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altLang="ja-JP" sz="2800" b="1" dirty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 </a:t>
            </a:r>
            <a:r>
              <a:rPr lang="en-US" altLang="ja-JP" sz="2800" b="1" dirty="0" err="1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Webnote</a:t>
            </a:r>
            <a:r>
              <a:rPr lang="en-US" altLang="ja-JP" sz="2800" b="1" dirty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 </a:t>
            </a:r>
            <a:r>
              <a:rPr lang="en-US" altLang="ja-JP" sz="2800" b="1" dirty="0" smtClean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120 </a:t>
            </a:r>
            <a:endParaRPr lang="en-US" altLang="ja-JP" sz="2800" b="1" dirty="0">
              <a:solidFill>
                <a:srgbClr val="463416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34" charset="-128"/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Please do not print this </a:t>
            </a:r>
            <a:r>
              <a:rPr lang="en-US" sz="1400" dirty="0" err="1">
                <a:solidFill>
                  <a:srgbClr val="463416"/>
                </a:solidFill>
                <a:ea typeface="+mn-ea"/>
                <a:cs typeface="+mn-cs"/>
              </a:rPr>
              <a:t>webnote</a:t>
            </a: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. Class notes are available on </a:t>
            </a:r>
            <a:r>
              <a:rPr lang="en-US" sz="1400" dirty="0" err="1">
                <a:solidFill>
                  <a:srgbClr val="463416"/>
                </a:solidFill>
                <a:ea typeface="+mn-ea"/>
                <a:cs typeface="+mn-cs"/>
              </a:rPr>
              <a:t>webnotes</a:t>
            </a: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 in section 1 of website</a:t>
            </a:r>
            <a:endParaRPr lang="en-US" sz="2800" dirty="0">
              <a:solidFill>
                <a:srgbClr val="463416"/>
              </a:solidFill>
              <a:ea typeface="+mn-ea"/>
              <a:cs typeface="+mn-cs"/>
            </a:endParaRPr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533400" y="6604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The </a:t>
            </a:r>
            <a:r>
              <a:rPr lang="de-DE" sz="2000" b="1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B</a:t>
            </a:r>
            <a:r>
              <a:rPr lang="de-DE" sz="20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I</a:t>
            </a:r>
            <a:r>
              <a:rPr lang="de-DE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G</a:t>
            </a:r>
            <a:r>
              <a:rPr lang="de-DE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 </a:t>
            </a:r>
            <a:r>
              <a:rPr lang="de-DE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ideas</a:t>
            </a:r>
            <a:r>
              <a:rPr lang="de-DE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!</a:t>
            </a:r>
            <a:endParaRPr lang="en-US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914400" y="20574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The </a:t>
            </a:r>
            <a:r>
              <a:rPr lang="de-DE" sz="2000" b="1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B</a:t>
            </a:r>
            <a:r>
              <a:rPr lang="de-DE" sz="20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I</a:t>
            </a:r>
            <a:r>
              <a:rPr lang="de-DE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G</a:t>
            </a:r>
            <a:r>
              <a:rPr lang="de-DE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 </a:t>
            </a:r>
            <a:r>
              <a:rPr lang="de-DE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ideas</a:t>
            </a:r>
            <a:r>
              <a:rPr lang="de-DE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!</a:t>
            </a:r>
            <a:endParaRPr lang="en-US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 rot="1228763">
            <a:off x="5710295" y="2658038"/>
            <a:ext cx="2193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See </a:t>
            </a:r>
            <a:r>
              <a:rPr lang="en-US" b="1" dirty="0" err="1" smtClean="0">
                <a:solidFill>
                  <a:srgbClr val="FFFF00"/>
                </a:solidFill>
              </a:rPr>
              <a:t>webnote</a:t>
            </a:r>
            <a:r>
              <a:rPr lang="en-US" b="1" dirty="0" smtClean="0">
                <a:solidFill>
                  <a:srgbClr val="FFFF00"/>
                </a:solidFill>
              </a:rPr>
              <a:t> 123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2291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385175" cy="14319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1.2 Big Questions for 99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696200" cy="29718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/>
              </a:rPr>
              <a:t>Big Questions:</a:t>
            </a:r>
            <a:endParaRPr lang="en-US" dirty="0">
              <a:solidFill>
                <a:srgbClr val="FF0000"/>
              </a:solidFill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b="1" dirty="0">
                <a:solidFill>
                  <a:srgbClr val="800000"/>
                </a:solidFill>
                <a:effectLst/>
              </a:rPr>
              <a:t>Why is elasticity important for firms and government</a:t>
            </a:r>
            <a:r>
              <a:rPr lang="en-US" b="1" dirty="0" smtClean="0">
                <a:solidFill>
                  <a:srgbClr val="800000"/>
                </a:solidFill>
                <a:effectLst/>
              </a:rPr>
              <a:t>?</a:t>
            </a:r>
            <a:endParaRPr lang="en-US" dirty="0">
              <a:solidFill>
                <a:srgbClr val="800000"/>
              </a:solidFill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800000"/>
                </a:solidFill>
                <a:effectLst/>
              </a:rPr>
              <a:t>How </a:t>
            </a:r>
            <a:r>
              <a:rPr lang="en-US" b="1" dirty="0">
                <a:solidFill>
                  <a:srgbClr val="800000"/>
                </a:solidFill>
                <a:effectLst/>
              </a:rPr>
              <a:t>does elasticity affect markets in terms of resource allocation and market size</a:t>
            </a:r>
            <a:r>
              <a:rPr lang="en-US" b="1" dirty="0" smtClean="0">
                <a:solidFill>
                  <a:srgbClr val="800000"/>
                </a:solidFill>
                <a:effectLst/>
              </a:rPr>
              <a:t>?</a:t>
            </a:r>
            <a:endParaRPr lang="en-US" dirty="0">
              <a:solidFill>
                <a:srgbClr val="800000"/>
              </a:solidFill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800000"/>
                </a:solidFill>
                <a:effectLst/>
              </a:rPr>
              <a:t>Evaluate </a:t>
            </a:r>
            <a:r>
              <a:rPr lang="en-US" b="1" dirty="0">
                <a:solidFill>
                  <a:srgbClr val="800000"/>
                </a:solidFill>
                <a:effectLst/>
              </a:rPr>
              <a:t>the impact of 2 </a:t>
            </a:r>
            <a:r>
              <a:rPr lang="en-US" b="1" dirty="0" err="1">
                <a:solidFill>
                  <a:srgbClr val="800000"/>
                </a:solidFill>
                <a:effectLst/>
              </a:rPr>
              <a:t>elasticities</a:t>
            </a:r>
            <a:r>
              <a:rPr lang="en-US" b="1" dirty="0">
                <a:solidFill>
                  <a:srgbClr val="800000"/>
                </a:solidFill>
                <a:effectLst/>
              </a:rPr>
              <a:t> for 2 stakeholders.</a:t>
            </a:r>
            <a:endParaRPr lang="en-US" dirty="0">
              <a:solidFill>
                <a:srgbClr val="800000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elastiticies-Big Ideas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C0285-571A-DC4E-A5EB-3CB3AFD72F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257800" y="76200"/>
            <a:ext cx="3657600" cy="11874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altLang="ja-JP" sz="2800" b="1" dirty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 </a:t>
            </a:r>
            <a:r>
              <a:rPr lang="en-US" altLang="ja-JP" sz="2800" b="1" dirty="0" err="1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Webnote</a:t>
            </a:r>
            <a:r>
              <a:rPr lang="en-US" altLang="ja-JP" sz="2800" b="1" dirty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 </a:t>
            </a:r>
            <a:r>
              <a:rPr lang="en-US" altLang="ja-JP" sz="2800" b="1" dirty="0" smtClean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120 </a:t>
            </a:r>
            <a:endParaRPr lang="en-US" altLang="ja-JP" sz="2800" b="1" dirty="0">
              <a:solidFill>
                <a:srgbClr val="463416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34" charset="-128"/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Please do not print this </a:t>
            </a:r>
            <a:r>
              <a:rPr lang="en-US" sz="1400" dirty="0" err="1">
                <a:solidFill>
                  <a:srgbClr val="463416"/>
                </a:solidFill>
                <a:ea typeface="+mn-ea"/>
                <a:cs typeface="+mn-cs"/>
              </a:rPr>
              <a:t>webnote</a:t>
            </a: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. Class notes are available on </a:t>
            </a:r>
            <a:r>
              <a:rPr lang="en-US" sz="1400" dirty="0" err="1">
                <a:solidFill>
                  <a:srgbClr val="463416"/>
                </a:solidFill>
                <a:ea typeface="+mn-ea"/>
                <a:cs typeface="+mn-cs"/>
              </a:rPr>
              <a:t>webnotes</a:t>
            </a: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 in section 1 of website</a:t>
            </a:r>
            <a:endParaRPr lang="en-US" sz="2800" dirty="0">
              <a:solidFill>
                <a:srgbClr val="463416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7772330"/>
      </p:ext>
    </p:extLst>
  </p:cSld>
  <p:clrMapOvr>
    <a:masterClrMapping/>
  </p:clrMapOvr>
  <p:transition xmlns:p14="http://schemas.microsoft.com/office/powerpoint/2010/main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3"/>
            <a:ext cx="8385175" cy="1431925"/>
          </a:xfrm>
        </p:spPr>
        <p:txBody>
          <a:bodyPr/>
          <a:lstStyle/>
          <a:p>
            <a:r>
              <a:rPr lang="en-US" dirty="0" smtClean="0"/>
              <a:t>1.2 on the Submarine…</a:t>
            </a:r>
            <a:endParaRPr lang="en-US" dirty="0"/>
          </a:p>
        </p:txBody>
      </p:sp>
      <p:pic>
        <p:nvPicPr>
          <p:cNvPr id="6" name="Content Placeholder 5" descr="Screen Shot 2016-05-31 at 13.11.1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880" r="-29880"/>
          <a:stretch>
            <a:fillRect/>
          </a:stretch>
        </p:blipFill>
        <p:spPr>
          <a:xfrm>
            <a:off x="1066800" y="1143000"/>
            <a:ext cx="9525000" cy="552918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elastiticies-Big Ideas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C0285-571A-DC4E-A5EB-3CB3AFD72F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42443"/>
      </p:ext>
    </p:extLst>
  </p:cSld>
  <p:clrMapOvr>
    <a:masterClrMapping/>
  </p:clrMapOvr>
  <p:transition xmlns:p14="http://schemas.microsoft.com/office/powerpoint/2010/main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Focus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elastiticies-Big Ideas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C0285-571A-DC4E-A5EB-3CB3AFD72F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62200" y="1524000"/>
            <a:ext cx="49530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u="sng" dirty="0" err="1"/>
              <a:t>I.b</a:t>
            </a:r>
            <a:r>
              <a:rPr lang="en-US" b="1" u="sng" dirty="0"/>
              <a:t> Syllabus 1.2: </a:t>
            </a:r>
            <a:r>
              <a:rPr lang="en-US" b="1" u="sng" dirty="0" smtClean="0"/>
              <a:t>Microeconomics</a:t>
            </a:r>
            <a:r>
              <a:rPr lang="en-US" sz="3600" b="1" dirty="0" smtClean="0">
                <a:solidFill>
                  <a:srgbClr val="FFFF00"/>
                </a:solidFill>
              </a:rPr>
              <a:t> Syllabus Items 18-25 </a:t>
            </a:r>
          </a:p>
          <a:p>
            <a:pPr>
              <a:defRPr/>
            </a:pPr>
            <a:r>
              <a:rPr lang="en-US" sz="3600" b="1" dirty="0" err="1" smtClean="0">
                <a:solidFill>
                  <a:srgbClr val="FFFF00"/>
                </a:solidFill>
              </a:rPr>
              <a:t>PeD</a:t>
            </a:r>
            <a:endParaRPr lang="en-US" sz="3600" b="1" dirty="0">
              <a:solidFill>
                <a:srgbClr val="FFFF00"/>
              </a:solidFill>
            </a:endParaRPr>
          </a:p>
          <a:p>
            <a:pPr>
              <a:defRPr/>
            </a:pPr>
            <a:endParaRPr lang="en-US" dirty="0"/>
          </a:p>
          <a:p>
            <a:pPr marL="285750" indent="-285750">
              <a:buFont typeface="Arial"/>
              <a:buChar char="•"/>
              <a:defRPr/>
            </a:pPr>
            <a:r>
              <a:rPr lang="en-US" sz="1400" b="1" dirty="0"/>
              <a:t>120: </a:t>
            </a:r>
            <a:r>
              <a:rPr lang="en-US" sz="1400" b="1" dirty="0" smtClean="0"/>
              <a:t>Big Ideas</a:t>
            </a:r>
            <a:endParaRPr lang="en-US" sz="1400" b="1" dirty="0"/>
          </a:p>
          <a:p>
            <a:pPr marL="285750" indent="-285750">
              <a:buFont typeface="Arial"/>
              <a:buChar char="•"/>
              <a:defRPr/>
            </a:pPr>
            <a:r>
              <a:rPr lang="en-US" sz="1400" b="1" dirty="0"/>
              <a:t>121: W</a:t>
            </a:r>
            <a:r>
              <a:rPr lang="en-US" sz="1400" b="1" dirty="0" smtClean="0"/>
              <a:t>orksheet  </a:t>
            </a:r>
            <a:endParaRPr lang="en-US" sz="1400" b="1" dirty="0"/>
          </a:p>
          <a:p>
            <a:pPr marL="285750" indent="-285750">
              <a:buFont typeface="Arial"/>
              <a:buChar char="•"/>
              <a:defRPr/>
            </a:pPr>
            <a:r>
              <a:rPr lang="en-US" sz="1400" b="1" dirty="0"/>
              <a:t>122: </a:t>
            </a:r>
            <a:r>
              <a:rPr lang="en-US" sz="1400" b="1" dirty="0" err="1"/>
              <a:t>Ped</a:t>
            </a:r>
            <a:r>
              <a:rPr lang="en-US" sz="1400" b="1" dirty="0"/>
              <a:t> – the big idea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1400" b="1" dirty="0"/>
              <a:t>123: </a:t>
            </a:r>
            <a:r>
              <a:rPr lang="en-US" sz="1400" b="1" dirty="0" smtClean="0"/>
              <a:t>4 </a:t>
            </a:r>
            <a:r>
              <a:rPr lang="en-US" sz="1400" b="1" dirty="0" err="1" smtClean="0"/>
              <a:t>Elasticities</a:t>
            </a:r>
            <a:r>
              <a:rPr lang="en-US" sz="1400" b="1" dirty="0" smtClean="0"/>
              <a:t>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1400" b="1" dirty="0" smtClean="0"/>
              <a:t>124</a:t>
            </a:r>
            <a:r>
              <a:rPr lang="en-US" sz="1400" b="1" dirty="0"/>
              <a:t>: </a:t>
            </a:r>
            <a:r>
              <a:rPr lang="en-US" sz="1400" b="1" dirty="0" smtClean="0"/>
              <a:t> 8 Exam </a:t>
            </a:r>
            <a:r>
              <a:rPr lang="en-US" sz="1400" b="1" dirty="0"/>
              <a:t>Questions</a:t>
            </a: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5257800" y="152400"/>
            <a:ext cx="3657600" cy="11874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altLang="ja-JP" sz="2800" b="1" dirty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 </a:t>
            </a:r>
            <a:r>
              <a:rPr lang="en-US" altLang="ja-JP" sz="2800" b="1" dirty="0" err="1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Webnote</a:t>
            </a:r>
            <a:r>
              <a:rPr lang="en-US" altLang="ja-JP" sz="2800" b="1" dirty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 120 </a:t>
            </a:r>
          </a:p>
          <a:p>
            <a:pPr>
              <a:spcBef>
                <a:spcPct val="50000"/>
              </a:spcBef>
              <a:defRPr/>
            </a:pP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Please do not print this </a:t>
            </a:r>
            <a:r>
              <a:rPr lang="en-US" sz="1400" dirty="0" err="1">
                <a:solidFill>
                  <a:srgbClr val="463416"/>
                </a:solidFill>
                <a:ea typeface="+mn-ea"/>
                <a:cs typeface="+mn-cs"/>
              </a:rPr>
              <a:t>webnote</a:t>
            </a: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. Class notes are available on </a:t>
            </a:r>
            <a:r>
              <a:rPr lang="en-US" sz="1400" dirty="0" err="1">
                <a:solidFill>
                  <a:srgbClr val="463416"/>
                </a:solidFill>
                <a:ea typeface="+mn-ea"/>
                <a:cs typeface="+mn-cs"/>
              </a:rPr>
              <a:t>webnotes</a:t>
            </a: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 in section 1.2 of website</a:t>
            </a:r>
            <a:endParaRPr lang="en-US" sz="2800" dirty="0">
              <a:solidFill>
                <a:srgbClr val="463416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332441"/>
      </p:ext>
    </p:extLst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Focus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effectLst/>
              </a:rPr>
              <a:t>May 2013 syllabus 1.2 </a:t>
            </a:r>
            <a:r>
              <a:rPr lang="en-US" b="1" u="sng" dirty="0" smtClean="0">
                <a:effectLst/>
              </a:rPr>
              <a:t>SL</a:t>
            </a:r>
            <a:endParaRPr lang="en-US" dirty="0">
              <a:effectLst/>
            </a:endParaRPr>
          </a:p>
          <a:p>
            <a:r>
              <a:rPr lang="en-US" sz="2400" b="1" dirty="0">
                <a:effectLst/>
              </a:rPr>
              <a:t>2(a) Explain the factors which might influence the cross price elasticity of demand between different products.</a:t>
            </a:r>
            <a:endParaRPr lang="en-US" sz="2400" dirty="0">
              <a:effectLst/>
            </a:endParaRPr>
          </a:p>
          <a:p>
            <a:r>
              <a:rPr lang="en-US" sz="2400" b="1" dirty="0">
                <a:effectLst/>
              </a:rPr>
              <a:t>tip: see web </a:t>
            </a:r>
            <a:r>
              <a:rPr lang="en-US" sz="2400" b="1" dirty="0" smtClean="0">
                <a:effectLst/>
              </a:rPr>
              <a:t>123</a:t>
            </a:r>
            <a:r>
              <a:rPr lang="en-US" sz="1800" b="1" dirty="0">
                <a:effectLst/>
              </a:rPr>
              <a:t> </a:t>
            </a:r>
            <a:endParaRPr lang="en-US" sz="1800" dirty="0">
              <a:effectLst/>
            </a:endParaRPr>
          </a:p>
          <a:p>
            <a:r>
              <a:rPr lang="en-US" sz="2400" b="1" dirty="0">
                <a:effectLst/>
              </a:rPr>
              <a:t>2 (b) Examine the importance of income elasticity of demand for the producers of primary products, manufactured goods and services.</a:t>
            </a:r>
            <a:endParaRPr lang="en-US" sz="2400" dirty="0">
              <a:effectLst/>
            </a:endParaRPr>
          </a:p>
          <a:p>
            <a:pPr marL="0" indent="0">
              <a:buNone/>
            </a:pPr>
            <a:r>
              <a:rPr lang="en-US" sz="2400" dirty="0" smtClean="0">
                <a:effectLst/>
              </a:rPr>
              <a:t>    (M13</a:t>
            </a:r>
            <a:r>
              <a:rPr lang="en-US" sz="2400" dirty="0">
                <a:effectLst/>
              </a:rPr>
              <a:t>/3/ECONO/SP1/ENG/TZ1/</a:t>
            </a:r>
            <a:r>
              <a:rPr lang="en-US" sz="2400" dirty="0" smtClean="0">
                <a:effectLst/>
              </a:rPr>
              <a:t>XX)</a:t>
            </a:r>
            <a:endParaRPr lang="en-US" sz="2400" dirty="0">
              <a:effectLst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elastiticies-Big Ideas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8C0285-571A-DC4E-A5EB-3CB3AFD72F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5029200" y="152400"/>
            <a:ext cx="3657600" cy="11874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altLang="ja-JP" sz="2800" b="1" dirty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 </a:t>
            </a:r>
            <a:r>
              <a:rPr lang="en-US" altLang="ja-JP" sz="2800" b="1" dirty="0" err="1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Webnote</a:t>
            </a:r>
            <a:r>
              <a:rPr lang="en-US" altLang="ja-JP" sz="2800" b="1" dirty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 120 </a:t>
            </a:r>
          </a:p>
          <a:p>
            <a:pPr>
              <a:spcBef>
                <a:spcPct val="50000"/>
              </a:spcBef>
              <a:defRPr/>
            </a:pP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Please do not print this </a:t>
            </a:r>
            <a:r>
              <a:rPr lang="en-US" sz="1400" dirty="0" err="1">
                <a:solidFill>
                  <a:srgbClr val="463416"/>
                </a:solidFill>
                <a:ea typeface="+mn-ea"/>
                <a:cs typeface="+mn-cs"/>
              </a:rPr>
              <a:t>webnote</a:t>
            </a: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. Class notes are available on </a:t>
            </a:r>
            <a:r>
              <a:rPr lang="en-US" sz="1400" dirty="0" err="1">
                <a:solidFill>
                  <a:srgbClr val="463416"/>
                </a:solidFill>
                <a:ea typeface="+mn-ea"/>
                <a:cs typeface="+mn-cs"/>
              </a:rPr>
              <a:t>webnotes</a:t>
            </a: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 in section 1.2 of website</a:t>
            </a:r>
            <a:endParaRPr lang="en-US" sz="2800" dirty="0">
              <a:solidFill>
                <a:srgbClr val="463416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8029943"/>
      </p:ext>
    </p:extLst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2: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FD2413-2ED9-5140-A9E5-13F0753D11C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01319"/>
              </p:ext>
            </p:extLst>
          </p:nvPr>
        </p:nvGraphicFramePr>
        <p:xfrm>
          <a:off x="304800" y="3657600"/>
          <a:ext cx="8692731" cy="1734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" r:id="rId3" imgW="5346700" imgH="1066800" progId="Word.Document.12">
                  <p:embed/>
                </p:oleObj>
              </mc:Choice>
              <mc:Fallback>
                <p:oleObj name="Document" r:id="rId3" imgW="5346700" imgH="1066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3657600"/>
                        <a:ext cx="8692731" cy="173441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1447800" y="4953000"/>
            <a:ext cx="84221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00200" y="3810000"/>
            <a:ext cx="84221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447800" y="4572000"/>
            <a:ext cx="84221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609558" y="1568824"/>
            <a:ext cx="6055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</a:t>
            </a:r>
            <a:r>
              <a:rPr lang="en-US" sz="6000" dirty="0" smtClean="0">
                <a:solidFill>
                  <a:srgbClr val="FFFF00"/>
                </a:solidFill>
              </a:rPr>
              <a:t>4</a:t>
            </a:r>
            <a:r>
              <a:rPr lang="en-US" sz="4000" dirty="0" smtClean="0"/>
              <a:t> </a:t>
            </a:r>
            <a:r>
              <a:rPr lang="en-US" sz="4000" dirty="0" err="1" smtClean="0"/>
              <a:t>Elasticities</a:t>
            </a:r>
            <a:r>
              <a:rPr lang="en-US" sz="4000" dirty="0" smtClean="0"/>
              <a:t>: </a:t>
            </a:r>
            <a:r>
              <a:rPr lang="en-US" sz="6000" dirty="0" smtClean="0">
                <a:solidFill>
                  <a:srgbClr val="FFFF00"/>
                </a:solidFill>
              </a:rPr>
              <a:t>4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stories </a:t>
            </a:r>
            <a:endParaRPr lang="en-US" sz="4000" dirty="0"/>
          </a:p>
        </p:txBody>
      </p:sp>
      <p:sp>
        <p:nvSpPr>
          <p:cNvPr id="18" name="Up-Down Arrow 17"/>
          <p:cNvSpPr/>
          <p:nvPr/>
        </p:nvSpPr>
        <p:spPr>
          <a:xfrm>
            <a:off x="5334000" y="2438400"/>
            <a:ext cx="329602" cy="1084094"/>
          </a:xfrm>
          <a:prstGeom prst="upDown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elastiticies-Big Ideas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0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elastiticies-Big Ideas</a:t>
            </a:r>
            <a:endParaRPr lang="en-US"/>
          </a:p>
        </p:txBody>
      </p:sp>
      <p:sp>
        <p:nvSpPr>
          <p:cNvPr id="13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DD39BA-679F-AE49-A237-10072EA52731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66800"/>
            <a:ext cx="1021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dirty="0" err="1" smtClean="0">
                <a:cs typeface="+mj-cs"/>
              </a:rPr>
              <a:t>PeD</a:t>
            </a:r>
            <a:r>
              <a:rPr lang="de-DE" sz="3200" dirty="0" smtClean="0">
                <a:cs typeface="+mj-cs"/>
              </a:rPr>
              <a:t> </a:t>
            </a:r>
            <a:r>
              <a:rPr lang="de-DE" sz="3200" dirty="0" err="1" smtClean="0">
                <a:cs typeface="+mj-cs"/>
              </a:rPr>
              <a:t>and</a:t>
            </a:r>
            <a:r>
              <a:rPr lang="de-DE" sz="3200" dirty="0" smtClean="0">
                <a:cs typeface="+mj-cs"/>
              </a:rPr>
              <a:t> TR: </a:t>
            </a:r>
            <a:r>
              <a:rPr lang="de-DE" sz="3200" dirty="0" err="1" smtClean="0">
                <a:cs typeface="+mj-cs"/>
              </a:rPr>
              <a:t>what</a:t>
            </a:r>
            <a:r>
              <a:rPr lang="de-DE" sz="3200" dirty="0" smtClean="0">
                <a:cs typeface="+mj-cs"/>
              </a:rPr>
              <a:t> </a:t>
            </a:r>
            <a:r>
              <a:rPr lang="de-DE" sz="3200" dirty="0" err="1" smtClean="0">
                <a:cs typeface="+mj-cs"/>
              </a:rPr>
              <a:t>you</a:t>
            </a:r>
            <a:r>
              <a:rPr lang="de-DE" sz="3200" dirty="0" smtClean="0">
                <a:cs typeface="+mj-cs"/>
              </a:rPr>
              <a:t> </a:t>
            </a:r>
            <a:r>
              <a:rPr lang="de-DE" sz="3200" dirty="0" err="1" smtClean="0">
                <a:cs typeface="+mj-cs"/>
              </a:rPr>
              <a:t>need</a:t>
            </a:r>
            <a:r>
              <a:rPr lang="de-DE" sz="3200" dirty="0" smtClean="0">
                <a:cs typeface="+mj-cs"/>
              </a:rPr>
              <a:t> </a:t>
            </a:r>
            <a:r>
              <a:rPr lang="de-DE" sz="3200" dirty="0" err="1" smtClean="0">
                <a:cs typeface="+mj-cs"/>
              </a:rPr>
              <a:t>to</a:t>
            </a:r>
            <a:r>
              <a:rPr lang="de-DE" sz="3200" dirty="0" smtClean="0">
                <a:cs typeface="+mj-cs"/>
              </a:rPr>
              <a:t> </a:t>
            </a:r>
            <a:r>
              <a:rPr lang="de-DE" sz="3200" dirty="0" err="1" smtClean="0">
                <a:cs typeface="+mj-cs"/>
              </a:rPr>
              <a:t>remember</a:t>
            </a:r>
            <a:endParaRPr lang="en-US" sz="3200" dirty="0" smtClean="0">
              <a:cs typeface="+mj-cs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05000"/>
            <a:ext cx="8001000" cy="4343400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defRPr/>
            </a:pPr>
            <a:endParaRPr lang="en-US" altLang="ja-JP" sz="2000" dirty="0" smtClean="0"/>
          </a:p>
          <a:p>
            <a:pPr marL="342900" indent="-3429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altLang="ja-JP" sz="2800" b="1" u="sng" dirty="0" smtClean="0">
                <a:solidFill>
                  <a:srgbClr val="FF0000"/>
                </a:solidFill>
              </a:rPr>
              <a:t>P e d Elastic: effect on TR (p x q)</a:t>
            </a:r>
          </a:p>
          <a:p>
            <a:pPr marL="342900" indent="-342900" eaLnBrk="1" hangingPunct="1">
              <a:lnSpc>
                <a:spcPct val="80000"/>
              </a:lnSpc>
              <a:defRPr/>
            </a:pPr>
            <a:r>
              <a:rPr lang="en-US" altLang="ja-JP" sz="2000" b="1" u="sng" dirty="0" smtClean="0">
                <a:solidFill>
                  <a:srgbClr val="FF0000"/>
                </a:solidFill>
              </a:rPr>
              <a:t>                          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altLang="ja-JP" b="1" dirty="0" smtClean="0">
              <a:solidFill>
                <a:srgbClr val="FF0000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r>
              <a:rPr lang="en-US" altLang="ja-JP" b="1" dirty="0" smtClean="0">
                <a:solidFill>
                  <a:srgbClr val="FF0000"/>
                </a:solidFill>
              </a:rPr>
              <a:t>P                                        TR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       ‘</a:t>
            </a:r>
            <a:r>
              <a:rPr lang="en-US" altLang="ja-JP" sz="2000" b="1" dirty="0" err="1" smtClean="0">
                <a:solidFill>
                  <a:srgbClr val="FF0000"/>
                </a:solidFill>
              </a:rPr>
              <a:t>pedro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 factor’</a:t>
            </a: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altLang="ja-JP" b="1" dirty="0" smtClean="0">
              <a:solidFill>
                <a:srgbClr val="FF0000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altLang="ja-JP" b="1" dirty="0" smtClean="0">
              <a:solidFill>
                <a:srgbClr val="FF0000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altLang="ja-JP" b="1" dirty="0" smtClean="0">
              <a:solidFill>
                <a:srgbClr val="FF0000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r>
              <a:rPr lang="en-US" altLang="ja-JP" b="1" dirty="0" smtClean="0">
                <a:solidFill>
                  <a:srgbClr val="FF0000"/>
                </a:solidFill>
              </a:rPr>
              <a:t>P                                         TR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r>
              <a:rPr lang="en-US" altLang="ja-JP" sz="2000" b="1" dirty="0" smtClean="0">
                <a:solidFill>
                  <a:srgbClr val="FFFF00"/>
                </a:solidFill>
              </a:rPr>
              <a:t>Note: total revenue moves in opposite direction to price</a:t>
            </a: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altLang="ja-JP" sz="2000" b="1" dirty="0" smtClean="0">
              <a:solidFill>
                <a:srgbClr val="FFFF00"/>
              </a:solidFill>
            </a:endParaRPr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 flipV="1">
            <a:off x="1219200" y="3048000"/>
            <a:ext cx="0" cy="11430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2717" name="Line 13"/>
          <p:cNvSpPr>
            <a:spLocks noChangeShapeType="1"/>
          </p:cNvSpPr>
          <p:nvPr/>
        </p:nvSpPr>
        <p:spPr bwMode="auto">
          <a:xfrm flipV="1">
            <a:off x="1219200" y="4800600"/>
            <a:ext cx="0" cy="10668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152400" y="228600"/>
            <a:ext cx="46482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 e D + Total Revenue</a:t>
            </a:r>
            <a:r>
              <a:rPr lang="en-US" altLang="ja-JP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(price x quantity)</a:t>
            </a:r>
          </a:p>
          <a:p>
            <a:pPr>
              <a:defRPr/>
            </a:pPr>
            <a:r>
              <a:rPr lang="en-US" altLang="ja-JP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Syllabus reference </a:t>
            </a:r>
            <a:r>
              <a:rPr lang="en-US" altLang="ja-JP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1.2</a:t>
            </a:r>
            <a:endParaRPr lang="en-US" altLang="ja-JP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en-US" dirty="0">
              <a:cs typeface="+mn-cs"/>
            </a:endParaRPr>
          </a:p>
        </p:txBody>
      </p:sp>
      <p:sp>
        <p:nvSpPr>
          <p:cNvPr id="72721" name="Text Box 17"/>
          <p:cNvSpPr txBox="1">
            <a:spLocks noChangeArrowheads="1"/>
          </p:cNvSpPr>
          <p:nvPr/>
        </p:nvSpPr>
        <p:spPr bwMode="auto">
          <a:xfrm>
            <a:off x="6477000" y="76200"/>
            <a:ext cx="2362200" cy="79611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altLang="ja-JP" sz="2800" b="1" dirty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altLang="ja-JP" sz="2800" b="1" dirty="0" smtClean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ja-JP" sz="2800" b="1" dirty="0" err="1" smtClean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Webnote</a:t>
            </a:r>
            <a:r>
              <a:rPr lang="en-US" altLang="ja-JP" sz="2800" b="1" dirty="0" smtClean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120</a:t>
            </a:r>
            <a:endParaRPr lang="en-US" altLang="ja-JP" sz="2800" b="1" dirty="0">
              <a:solidFill>
                <a:srgbClr val="46341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722" name="Line 18"/>
          <p:cNvSpPr>
            <a:spLocks noChangeShapeType="1"/>
          </p:cNvSpPr>
          <p:nvPr/>
        </p:nvSpPr>
        <p:spPr bwMode="auto">
          <a:xfrm flipV="1">
            <a:off x="6400800" y="3048000"/>
            <a:ext cx="0" cy="762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2723" name="Line 19"/>
          <p:cNvSpPr>
            <a:spLocks noChangeShapeType="1"/>
          </p:cNvSpPr>
          <p:nvPr/>
        </p:nvSpPr>
        <p:spPr bwMode="auto">
          <a:xfrm>
            <a:off x="1447800" y="3352800"/>
            <a:ext cx="4724400" cy="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2724" name="Line 20"/>
          <p:cNvSpPr>
            <a:spLocks noChangeShapeType="1"/>
          </p:cNvSpPr>
          <p:nvPr/>
        </p:nvSpPr>
        <p:spPr bwMode="auto">
          <a:xfrm flipV="1">
            <a:off x="6553200" y="4876800"/>
            <a:ext cx="0" cy="9144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2725" name="Line 21"/>
          <p:cNvSpPr>
            <a:spLocks noChangeShapeType="1"/>
          </p:cNvSpPr>
          <p:nvPr/>
        </p:nvSpPr>
        <p:spPr bwMode="auto">
          <a:xfrm flipV="1">
            <a:off x="1295400" y="5105400"/>
            <a:ext cx="4876800" cy="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 rot="1228763">
            <a:off x="6984904" y="2393810"/>
            <a:ext cx="2193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See </a:t>
            </a:r>
            <a:r>
              <a:rPr lang="en-US" b="1" dirty="0" err="1" smtClean="0">
                <a:solidFill>
                  <a:srgbClr val="FFFF00"/>
                </a:solidFill>
              </a:rPr>
              <a:t>webnote</a:t>
            </a:r>
            <a:r>
              <a:rPr lang="en-US" b="1" dirty="0" smtClean="0">
                <a:solidFill>
                  <a:srgbClr val="FFFF00"/>
                </a:solidFill>
              </a:rPr>
              <a:t> 122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7026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 elastiticies-Big Ideas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8D633-6768-7E47-9F1C-99A17183F6F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j-cs"/>
              </a:rPr>
              <a:t/>
            </a:r>
            <a:br>
              <a:rPr lang="de-DE" sz="2400" dirty="0" smtClean="0">
                <a:cs typeface="+mj-cs"/>
              </a:rPr>
            </a:br>
            <a:r>
              <a:rPr lang="de-DE" sz="2400" dirty="0">
                <a:cs typeface="+mj-cs"/>
              </a:rPr>
              <a:t/>
            </a:r>
            <a:br>
              <a:rPr lang="de-DE" sz="2400" dirty="0">
                <a:cs typeface="+mj-cs"/>
              </a:rPr>
            </a:br>
            <a:r>
              <a:rPr lang="de-DE" sz="2400" dirty="0" smtClean="0">
                <a:cs typeface="+mj-cs"/>
              </a:rPr>
              <a:t/>
            </a:r>
            <a:br>
              <a:rPr lang="de-DE" sz="2400" dirty="0" smtClean="0">
                <a:cs typeface="+mj-cs"/>
              </a:rPr>
            </a:br>
            <a:r>
              <a:rPr lang="de-DE" sz="2400" dirty="0" err="1" smtClean="0">
                <a:cs typeface="+mj-cs"/>
              </a:rPr>
              <a:t>PeD</a:t>
            </a:r>
            <a:r>
              <a:rPr lang="de-DE" sz="2400" dirty="0" smtClean="0">
                <a:cs typeface="+mj-cs"/>
              </a:rPr>
              <a:t> </a:t>
            </a:r>
            <a:r>
              <a:rPr lang="de-DE" sz="2400" dirty="0" err="1" smtClean="0">
                <a:cs typeface="+mj-cs"/>
              </a:rPr>
              <a:t>and</a:t>
            </a:r>
            <a:r>
              <a:rPr lang="de-DE" sz="2400" dirty="0" smtClean="0">
                <a:cs typeface="+mj-cs"/>
              </a:rPr>
              <a:t> TR: </a:t>
            </a:r>
            <a:r>
              <a:rPr lang="de-DE" sz="2400" dirty="0" err="1" smtClean="0">
                <a:cs typeface="+mj-cs"/>
              </a:rPr>
              <a:t>what</a:t>
            </a:r>
            <a:r>
              <a:rPr lang="de-DE" sz="2400" dirty="0" smtClean="0">
                <a:cs typeface="+mj-cs"/>
              </a:rPr>
              <a:t> </a:t>
            </a:r>
            <a:r>
              <a:rPr lang="de-DE" sz="2400" dirty="0" err="1" smtClean="0">
                <a:cs typeface="+mj-cs"/>
              </a:rPr>
              <a:t>you</a:t>
            </a:r>
            <a:r>
              <a:rPr lang="de-DE" sz="2400" dirty="0" smtClean="0">
                <a:cs typeface="+mj-cs"/>
              </a:rPr>
              <a:t> </a:t>
            </a:r>
            <a:r>
              <a:rPr lang="de-DE" sz="2400" dirty="0" err="1" smtClean="0">
                <a:cs typeface="+mj-cs"/>
              </a:rPr>
              <a:t>need</a:t>
            </a:r>
            <a:r>
              <a:rPr lang="de-DE" sz="2400" dirty="0" smtClean="0">
                <a:cs typeface="+mj-cs"/>
              </a:rPr>
              <a:t> </a:t>
            </a:r>
            <a:r>
              <a:rPr lang="de-DE" sz="2400" dirty="0" err="1" smtClean="0">
                <a:cs typeface="+mj-cs"/>
              </a:rPr>
              <a:t>to</a:t>
            </a:r>
            <a:r>
              <a:rPr lang="de-DE" sz="2400" dirty="0" smtClean="0">
                <a:cs typeface="+mj-cs"/>
              </a:rPr>
              <a:t> </a:t>
            </a:r>
            <a:r>
              <a:rPr lang="de-DE" sz="2400" dirty="0" err="1" smtClean="0">
                <a:cs typeface="+mj-cs"/>
              </a:rPr>
              <a:t>remember</a:t>
            </a:r>
            <a:endParaRPr lang="en-US" sz="2400" dirty="0" smtClean="0">
              <a:cs typeface="+mj-cs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800" b="1" u="sng" dirty="0" err="1" smtClean="0"/>
              <a:t>Ped</a:t>
            </a:r>
            <a:r>
              <a:rPr lang="en-US" altLang="ja-JP" sz="2800" b="1" u="sng" dirty="0" smtClean="0"/>
              <a:t>  inelastic                     effect on TR (</a:t>
            </a:r>
            <a:r>
              <a:rPr lang="en-US" altLang="ja-JP" sz="2800" b="1" u="sng" dirty="0" err="1" smtClean="0"/>
              <a:t>pxq</a:t>
            </a:r>
            <a:r>
              <a:rPr lang="en-US" altLang="ja-JP" sz="2800" b="1" u="sng" dirty="0" smtClean="0"/>
              <a:t>)</a:t>
            </a:r>
          </a:p>
          <a:p>
            <a:pPr eaLnBrk="1" hangingPunct="1">
              <a:buFontTx/>
              <a:buNone/>
              <a:defRPr/>
            </a:pPr>
            <a:endParaRPr lang="en-US" altLang="ja-JP" sz="28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1" dirty="0" smtClean="0"/>
              <a:t>P                                     TR   </a:t>
            </a:r>
            <a:r>
              <a:rPr lang="en-US" altLang="ja-JP" sz="1400" b="1" dirty="0" smtClean="0"/>
              <a:t>‘island  factor’</a:t>
            </a:r>
            <a:endParaRPr lang="en-US" altLang="ja-JP" sz="1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1" dirty="0" smtClean="0"/>
              <a:t>P         then                     TR  </a:t>
            </a:r>
            <a:endParaRPr lang="en-US" altLang="ja-JP" sz="28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800" dirty="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800" dirty="0" smtClean="0"/>
              <a:t>     Note: total revenue  moves in same direction as price</a:t>
            </a:r>
            <a:endParaRPr lang="en-US" sz="2800" dirty="0" smtClean="0">
              <a:cs typeface="+mn-cs"/>
            </a:endParaRPr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 flipV="1">
            <a:off x="1066800" y="2895600"/>
            <a:ext cx="0" cy="11430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645" name="Line 5"/>
          <p:cNvSpPr>
            <a:spLocks noChangeShapeType="1"/>
          </p:cNvSpPr>
          <p:nvPr/>
        </p:nvSpPr>
        <p:spPr bwMode="auto">
          <a:xfrm flipV="1">
            <a:off x="1828800" y="3581400"/>
            <a:ext cx="3352800" cy="0"/>
          </a:xfrm>
          <a:prstGeom prst="line">
            <a:avLst/>
          </a:prstGeom>
          <a:noFill/>
          <a:ln w="76200" cmpd="tri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646" name="Line 6"/>
          <p:cNvSpPr>
            <a:spLocks noChangeShapeType="1"/>
          </p:cNvSpPr>
          <p:nvPr/>
        </p:nvSpPr>
        <p:spPr bwMode="auto">
          <a:xfrm flipV="1">
            <a:off x="5791200" y="2971800"/>
            <a:ext cx="0" cy="11430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 flipV="1">
            <a:off x="1066800" y="4191000"/>
            <a:ext cx="0" cy="10668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2648" name="Line 8"/>
          <p:cNvSpPr>
            <a:spLocks noChangeShapeType="1"/>
          </p:cNvSpPr>
          <p:nvPr/>
        </p:nvSpPr>
        <p:spPr bwMode="auto">
          <a:xfrm flipV="1">
            <a:off x="5105400" y="4114800"/>
            <a:ext cx="0" cy="990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5029200" y="152400"/>
            <a:ext cx="3657600" cy="11874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altLang="ja-JP" sz="2800" b="1" dirty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 </a:t>
            </a:r>
            <a:r>
              <a:rPr lang="en-US" altLang="ja-JP" sz="2800" b="1" dirty="0" err="1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Webnote</a:t>
            </a:r>
            <a:r>
              <a:rPr lang="en-US" altLang="ja-JP" sz="2800" b="1" dirty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 120 </a:t>
            </a:r>
          </a:p>
          <a:p>
            <a:pPr>
              <a:spcBef>
                <a:spcPct val="50000"/>
              </a:spcBef>
              <a:defRPr/>
            </a:pP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Please do not print this </a:t>
            </a:r>
            <a:r>
              <a:rPr lang="en-US" sz="1400" dirty="0" err="1">
                <a:solidFill>
                  <a:srgbClr val="463416"/>
                </a:solidFill>
                <a:ea typeface="+mn-ea"/>
                <a:cs typeface="+mn-cs"/>
              </a:rPr>
              <a:t>webnote</a:t>
            </a: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. Class notes are available on </a:t>
            </a:r>
            <a:r>
              <a:rPr lang="en-US" sz="1400" dirty="0" err="1">
                <a:solidFill>
                  <a:srgbClr val="463416"/>
                </a:solidFill>
                <a:ea typeface="+mn-ea"/>
                <a:cs typeface="+mn-cs"/>
              </a:rPr>
              <a:t>webnotes</a:t>
            </a: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 in section 1.2 of website</a:t>
            </a:r>
            <a:endParaRPr lang="en-US" sz="2800" dirty="0">
              <a:solidFill>
                <a:srgbClr val="463416"/>
              </a:solidFill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 rot="1228763">
            <a:off x="6955269" y="2886637"/>
            <a:ext cx="2193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See </a:t>
            </a:r>
            <a:r>
              <a:rPr lang="en-US" b="1" dirty="0" err="1" smtClean="0">
                <a:solidFill>
                  <a:srgbClr val="FFFF00"/>
                </a:solidFill>
              </a:rPr>
              <a:t>webnote</a:t>
            </a:r>
            <a:r>
              <a:rPr lang="en-US" b="1" dirty="0" smtClean="0">
                <a:solidFill>
                  <a:srgbClr val="FFFF00"/>
                </a:solidFill>
              </a:rPr>
              <a:t> 122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669872"/>
      </p:ext>
    </p:extLst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4 elastiticies-Big Ideas</a:t>
            </a:r>
            <a:endParaRPr lang="en-US" smtClean="0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10625F51-1499-B642-A7EE-B12A43A2552D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DE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Section</a:t>
            </a:r>
            <a:r>
              <a:rPr lang="de-DE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 </a:t>
            </a:r>
            <a:r>
              <a:rPr lang="de-DE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1.2 </a:t>
            </a:r>
            <a:r>
              <a:rPr lang="de-DE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Markets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617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457200" y="2057400"/>
            <a:ext cx="86868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0" indent="0"/>
            <a:endParaRPr lang="en-GB" sz="2000" b="1" dirty="0" smtClean="0"/>
          </a:p>
          <a:p>
            <a:pPr marL="0" lvl="0" indent="0"/>
            <a:endParaRPr lang="en-GB" sz="2000" b="1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GB" sz="2000" b="1" dirty="0" smtClean="0"/>
              <a:t>INFERIOR </a:t>
            </a:r>
            <a:r>
              <a:rPr lang="en-GB" sz="2000" b="1" dirty="0"/>
              <a:t>(</a:t>
            </a:r>
            <a:r>
              <a:rPr lang="en-GB" sz="2000" b="1" dirty="0" err="1"/>
              <a:t>yed</a:t>
            </a:r>
            <a:r>
              <a:rPr lang="en-GB" sz="2000" b="1" dirty="0"/>
              <a:t>, negative</a:t>
            </a:r>
            <a:r>
              <a:rPr lang="en-GB" sz="2000" b="1" dirty="0" smtClean="0"/>
              <a:t>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sz="2000" b="1" dirty="0" smtClean="0"/>
              <a:t>YED </a:t>
            </a:r>
            <a:r>
              <a:rPr lang="en-GB" sz="2000" b="1" dirty="0"/>
              <a:t>elasticity is a key issue for LDC’s</a:t>
            </a:r>
            <a:endParaRPr lang="en-US" sz="2000" dirty="0"/>
          </a:p>
          <a:p>
            <a:pPr marL="0" lvl="0" indent="0"/>
            <a:r>
              <a:rPr lang="en-GB" sz="2000" b="1" dirty="0" smtClean="0"/>
              <a:t>     	Commodities </a:t>
            </a:r>
            <a:r>
              <a:rPr lang="en-GB" sz="2000" b="1" dirty="0"/>
              <a:t>/ primary goods income inelastic.  Necessities </a:t>
            </a:r>
            <a:r>
              <a:rPr lang="en-GB" sz="2000" b="1" dirty="0" smtClean="0"/>
              <a:t>   	such as </a:t>
            </a:r>
            <a:r>
              <a:rPr lang="en-GB" sz="2000" b="1" dirty="0"/>
              <a:t>food products. This is critical for LDC’s </a:t>
            </a:r>
            <a:r>
              <a:rPr lang="en-GB" sz="2000" b="1" dirty="0" smtClean="0"/>
              <a:t>Increases </a:t>
            </a:r>
            <a:r>
              <a:rPr lang="en-GB" sz="2000" b="1" dirty="0"/>
              <a:t>in </a:t>
            </a:r>
            <a:r>
              <a:rPr lang="en-GB" sz="2000" b="1" dirty="0" smtClean="0"/>
              <a:t>	incomes </a:t>
            </a:r>
            <a:r>
              <a:rPr lang="en-GB" sz="2000" b="1" dirty="0"/>
              <a:t>not a great benefit for LDC’s selling food</a:t>
            </a:r>
            <a:r>
              <a:rPr lang="en-GB" sz="2000" b="1" dirty="0" smtClean="0"/>
              <a:t>.</a:t>
            </a:r>
          </a:p>
          <a:p>
            <a:pPr marL="0" lvl="0" indent="0"/>
            <a:endParaRPr lang="en-GB" sz="2000" b="1" dirty="0" smtClean="0"/>
          </a:p>
          <a:p>
            <a:pPr marL="457200" lvl="0" indent="-457200">
              <a:buFont typeface="+mj-lt"/>
              <a:buAutoNum type="arabicPeriod" startAt="3"/>
            </a:pPr>
            <a:r>
              <a:rPr lang="en-GB" sz="2000" b="1" dirty="0" smtClean="0"/>
              <a:t> 	BUT </a:t>
            </a:r>
            <a:r>
              <a:rPr lang="en-GB" sz="2000" b="1" dirty="0" err="1" smtClean="0"/>
              <a:t>manufactured</a:t>
            </a:r>
            <a:r>
              <a:rPr lang="en-GB" sz="2000" b="1" dirty="0" err="1"/>
              <a:t>+luxury</a:t>
            </a:r>
            <a:r>
              <a:rPr lang="en-GB" sz="2000" b="1" dirty="0"/>
              <a:t> goods tend to be income elastic </a:t>
            </a:r>
            <a:r>
              <a:rPr lang="en-GB" sz="2000" b="1" dirty="0" smtClean="0"/>
              <a:t>	(</a:t>
            </a:r>
            <a:r>
              <a:rPr lang="en-GB" sz="2000" b="1" dirty="0" err="1"/>
              <a:t>yed</a:t>
            </a:r>
            <a:r>
              <a:rPr lang="en-GB" sz="2000" b="1" dirty="0"/>
              <a:t> 4). DC’s benefit by selling </a:t>
            </a:r>
            <a:r>
              <a:rPr lang="en-GB" sz="2000" b="1" dirty="0" smtClean="0"/>
              <a:t>luxury goods and services. 	More </a:t>
            </a:r>
            <a:r>
              <a:rPr lang="en-GB" sz="2000" b="1" dirty="0"/>
              <a:t>profits!</a:t>
            </a:r>
            <a:endParaRPr lang="en-US" sz="2000" dirty="0"/>
          </a:p>
          <a:p>
            <a:r>
              <a:rPr lang="en-GB" sz="2000" b="1" i="1" dirty="0"/>
              <a:t> </a:t>
            </a:r>
            <a:endParaRPr lang="en-US" sz="2000" dirty="0"/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5029200" y="152400"/>
            <a:ext cx="3657600" cy="11874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altLang="ja-JP" sz="2800" b="1" dirty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 </a:t>
            </a:r>
            <a:r>
              <a:rPr lang="en-US" altLang="ja-JP" sz="2800" b="1" dirty="0" err="1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Webnote</a:t>
            </a:r>
            <a:r>
              <a:rPr lang="en-US" altLang="ja-JP" sz="2800" b="1" dirty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 </a:t>
            </a:r>
            <a:r>
              <a:rPr lang="en-US" altLang="ja-JP" sz="2800" b="1" dirty="0" smtClean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120 </a:t>
            </a:r>
            <a:endParaRPr lang="en-US" altLang="ja-JP" sz="2800" b="1" dirty="0">
              <a:solidFill>
                <a:srgbClr val="463416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34" charset="-128"/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Please do not print this </a:t>
            </a:r>
            <a:r>
              <a:rPr lang="en-US" sz="1400" dirty="0" err="1">
                <a:solidFill>
                  <a:srgbClr val="463416"/>
                </a:solidFill>
                <a:ea typeface="+mn-ea"/>
                <a:cs typeface="+mn-cs"/>
              </a:rPr>
              <a:t>webnote</a:t>
            </a: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. Class notes are available on </a:t>
            </a:r>
            <a:r>
              <a:rPr lang="en-US" sz="1400" dirty="0" err="1">
                <a:solidFill>
                  <a:srgbClr val="463416"/>
                </a:solidFill>
                <a:ea typeface="+mn-ea"/>
                <a:cs typeface="+mn-cs"/>
              </a:rPr>
              <a:t>webnotes</a:t>
            </a: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 in section 1 of website</a:t>
            </a:r>
            <a:endParaRPr lang="en-US" sz="2800" dirty="0">
              <a:solidFill>
                <a:srgbClr val="463416"/>
              </a:solidFill>
              <a:ea typeface="+mn-ea"/>
              <a:cs typeface="+mn-cs"/>
            </a:endParaRPr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533400" y="6604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The </a:t>
            </a:r>
            <a:r>
              <a:rPr lang="de-DE" sz="2000" b="1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B</a:t>
            </a:r>
            <a:r>
              <a:rPr lang="de-DE" sz="20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I</a:t>
            </a:r>
            <a:r>
              <a:rPr lang="de-DE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G</a:t>
            </a:r>
            <a:r>
              <a:rPr lang="de-DE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 </a:t>
            </a:r>
            <a:r>
              <a:rPr lang="de-DE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ideas</a:t>
            </a:r>
            <a:r>
              <a:rPr lang="de-DE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!</a:t>
            </a:r>
            <a:endParaRPr lang="en-US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600200" y="1905000"/>
            <a:ext cx="305784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The </a:t>
            </a:r>
            <a:r>
              <a:rPr lang="de-DE" sz="3200" b="1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B</a:t>
            </a:r>
            <a:r>
              <a:rPr lang="de-DE" sz="32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I</a:t>
            </a:r>
            <a:r>
              <a:rPr lang="de-DE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G</a:t>
            </a:r>
            <a:r>
              <a:rPr lang="de-DE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 </a:t>
            </a:r>
            <a:r>
              <a:rPr lang="de-DE" sz="32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ideas</a:t>
            </a:r>
            <a:r>
              <a:rPr lang="de-DE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!</a:t>
            </a:r>
            <a:endParaRPr lang="en-US" sz="32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 rot="1228763">
            <a:off x="5862694" y="2734238"/>
            <a:ext cx="2193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See </a:t>
            </a:r>
            <a:r>
              <a:rPr lang="en-US" b="1" dirty="0" err="1" smtClean="0">
                <a:solidFill>
                  <a:srgbClr val="FFFF00"/>
                </a:solidFill>
              </a:rPr>
              <a:t>webnote</a:t>
            </a:r>
            <a:r>
              <a:rPr lang="en-US" b="1" dirty="0" smtClean="0">
                <a:solidFill>
                  <a:srgbClr val="FFFF00"/>
                </a:solidFill>
              </a:rPr>
              <a:t> 123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295401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Yed</a:t>
            </a:r>
            <a:r>
              <a:rPr lang="en-US" sz="2400" dirty="0" smtClean="0"/>
              <a:t>- what you need to remember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4 elastiticies-Big Ideas</a:t>
            </a:r>
            <a:endParaRPr lang="en-US" smtClean="0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10625F51-1499-B642-A7EE-B12A43A2552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DE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Section</a:t>
            </a:r>
            <a:r>
              <a:rPr lang="de-DE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 </a:t>
            </a:r>
            <a:r>
              <a:rPr lang="de-DE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1.2 </a:t>
            </a:r>
            <a:r>
              <a:rPr lang="de-DE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Markets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1295400" y="1143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de-DE" sz="4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n-ea"/>
                <a:cs typeface="+mn-cs"/>
              </a:rPr>
              <a:t>PeS</a:t>
            </a:r>
            <a:r>
              <a:rPr lang="de-DE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n-ea"/>
                <a:cs typeface="+mn-cs"/>
              </a:rPr>
              <a:t> – </a:t>
            </a:r>
            <a:r>
              <a:rPr lang="de-DE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n-ea"/>
                <a:cs typeface="+mn-cs"/>
              </a:rPr>
              <a:t>see</a:t>
            </a:r>
            <a:r>
              <a:rPr lang="de-DE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n-ea"/>
                <a:cs typeface="+mn-cs"/>
              </a:rPr>
              <a:t> </a:t>
            </a:r>
            <a:r>
              <a:rPr lang="de-DE" sz="4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n-ea"/>
                <a:cs typeface="+mn-cs"/>
              </a:rPr>
              <a:t>webnote</a:t>
            </a:r>
            <a:r>
              <a:rPr lang="de-DE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n-ea"/>
                <a:cs typeface="+mn-cs"/>
              </a:rPr>
              <a:t> </a:t>
            </a:r>
            <a:r>
              <a:rPr lang="de-DE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+mn-ea"/>
                <a:cs typeface="+mn-cs"/>
              </a:rPr>
              <a:t>123</a:t>
            </a:r>
            <a:endParaRPr lang="en-US" sz="44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617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381000" y="2667000"/>
            <a:ext cx="89916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0" indent="0"/>
            <a:endParaRPr lang="en-GB" sz="2000" b="1" dirty="0" smtClean="0"/>
          </a:p>
          <a:p>
            <a:pPr marL="0" lvl="0" indent="0"/>
            <a:endParaRPr lang="en-GB" sz="2000" b="1" dirty="0" smtClean="0"/>
          </a:p>
          <a:p>
            <a:pPr algn="ctr"/>
            <a:r>
              <a:rPr lang="en-GB" sz="3200" b="1" i="1" u="sng" dirty="0"/>
              <a:t>P e S</a:t>
            </a:r>
            <a:endParaRPr lang="en-US" sz="3200" dirty="0"/>
          </a:p>
          <a:p>
            <a:pPr algn="ctr"/>
            <a:r>
              <a:rPr lang="en-GB" sz="2000" b="1" i="1" dirty="0"/>
              <a:t> </a:t>
            </a:r>
            <a:r>
              <a:rPr lang="en-GB" sz="2000" b="1" dirty="0"/>
              <a:t> </a:t>
            </a:r>
            <a:endParaRPr lang="en-US" sz="2000" dirty="0"/>
          </a:p>
          <a:p>
            <a:pPr marL="457200" lvl="0" indent="-457200" algn="ctr">
              <a:buFont typeface="+mj-lt"/>
              <a:buAutoNum type="arabicPeriod"/>
            </a:pPr>
            <a:r>
              <a:rPr lang="en-GB" b="1" dirty="0"/>
              <a:t>Shows ability of firms to adjust to changes in price. Firms </a:t>
            </a:r>
            <a:r>
              <a:rPr lang="en-GB" b="1" dirty="0" smtClean="0"/>
              <a:t>that have </a:t>
            </a:r>
            <a:r>
              <a:rPr lang="en-GB" b="1" dirty="0"/>
              <a:t>elastic price elasticity of supply can benefit from </a:t>
            </a:r>
            <a:r>
              <a:rPr lang="en-GB" b="1" dirty="0" smtClean="0"/>
              <a:t>sudden changes in </a:t>
            </a:r>
            <a:r>
              <a:rPr lang="en-GB" b="1" dirty="0"/>
              <a:t>price</a:t>
            </a:r>
            <a:r>
              <a:rPr lang="en-GB" b="1" dirty="0" smtClean="0"/>
              <a:t>. More profit can be made by firms that can react to market </a:t>
            </a:r>
          </a:p>
          <a:p>
            <a:pPr lvl="0" algn="ctr"/>
            <a:r>
              <a:rPr lang="en-GB" b="1" dirty="0" smtClean="0"/>
              <a:t>changes</a:t>
            </a:r>
            <a:endParaRPr lang="en-US" dirty="0"/>
          </a:p>
          <a:p>
            <a:r>
              <a:rPr lang="en-GB" b="1" dirty="0"/>
              <a:t> </a:t>
            </a:r>
            <a:endParaRPr lang="en-US" dirty="0"/>
          </a:p>
          <a:p>
            <a:r>
              <a:rPr lang="en-GB" sz="2000" b="1" dirty="0"/>
              <a:t> </a:t>
            </a:r>
            <a:endParaRPr lang="en-US" sz="2000" dirty="0"/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5029200" y="152400"/>
            <a:ext cx="3657600" cy="118745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altLang="ja-JP" sz="2800" b="1" dirty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 </a:t>
            </a:r>
            <a:r>
              <a:rPr lang="en-US" altLang="ja-JP" sz="2800" b="1" dirty="0" err="1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Webnote</a:t>
            </a:r>
            <a:r>
              <a:rPr lang="en-US" altLang="ja-JP" sz="2800" b="1" dirty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 </a:t>
            </a:r>
            <a:r>
              <a:rPr lang="en-US" altLang="ja-JP" sz="2800" b="1" dirty="0" smtClean="0">
                <a:solidFill>
                  <a:srgbClr val="46341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  <a:cs typeface="+mn-cs"/>
              </a:rPr>
              <a:t>120 </a:t>
            </a:r>
            <a:endParaRPr lang="en-US" altLang="ja-JP" sz="2800" b="1" dirty="0">
              <a:solidFill>
                <a:srgbClr val="463416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34" charset="-128"/>
              <a:cs typeface="+mn-cs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Please do not print this </a:t>
            </a:r>
            <a:r>
              <a:rPr lang="en-US" sz="1400" dirty="0" err="1">
                <a:solidFill>
                  <a:srgbClr val="463416"/>
                </a:solidFill>
                <a:ea typeface="+mn-ea"/>
                <a:cs typeface="+mn-cs"/>
              </a:rPr>
              <a:t>webnote</a:t>
            </a: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. Class notes are available on </a:t>
            </a:r>
            <a:r>
              <a:rPr lang="en-US" sz="1400" dirty="0" err="1">
                <a:solidFill>
                  <a:srgbClr val="463416"/>
                </a:solidFill>
                <a:ea typeface="+mn-ea"/>
                <a:cs typeface="+mn-cs"/>
              </a:rPr>
              <a:t>webnotes</a:t>
            </a:r>
            <a:r>
              <a:rPr lang="en-US" sz="1400" dirty="0">
                <a:solidFill>
                  <a:srgbClr val="463416"/>
                </a:solidFill>
                <a:ea typeface="+mn-ea"/>
                <a:cs typeface="+mn-cs"/>
              </a:rPr>
              <a:t> in section 1 of website</a:t>
            </a:r>
            <a:endParaRPr lang="en-US" sz="2800" dirty="0">
              <a:solidFill>
                <a:srgbClr val="463416"/>
              </a:solidFill>
              <a:ea typeface="+mn-ea"/>
              <a:cs typeface="+mn-cs"/>
            </a:endParaRPr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533400" y="6604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The </a:t>
            </a:r>
            <a:r>
              <a:rPr lang="de-DE" sz="2000" b="1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B</a:t>
            </a:r>
            <a:r>
              <a:rPr lang="de-DE" sz="20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I</a:t>
            </a:r>
            <a:r>
              <a:rPr lang="de-DE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G</a:t>
            </a:r>
            <a:r>
              <a:rPr lang="de-DE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 </a:t>
            </a:r>
            <a:r>
              <a:rPr lang="de-DE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ideas</a:t>
            </a:r>
            <a:r>
              <a:rPr lang="de-DE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!</a:t>
            </a:r>
            <a:endParaRPr lang="en-US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914400" y="28194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The </a:t>
            </a:r>
            <a:r>
              <a:rPr lang="de-DE" sz="2000" b="1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B</a:t>
            </a:r>
            <a:r>
              <a:rPr lang="de-DE" sz="20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I</a:t>
            </a:r>
            <a:r>
              <a:rPr lang="de-DE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G</a:t>
            </a:r>
            <a:r>
              <a:rPr lang="de-DE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 </a:t>
            </a:r>
            <a:r>
              <a:rPr lang="de-DE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ideas</a:t>
            </a:r>
            <a:r>
              <a:rPr lang="de-DE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!</a:t>
            </a:r>
            <a:endParaRPr lang="en-US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 rot="1228763">
            <a:off x="6955269" y="2886637"/>
            <a:ext cx="2193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See </a:t>
            </a:r>
            <a:r>
              <a:rPr lang="en-US" b="1" dirty="0" err="1" smtClean="0">
                <a:solidFill>
                  <a:srgbClr val="FFFF00"/>
                </a:solidFill>
              </a:rPr>
              <a:t>webnote</a:t>
            </a:r>
            <a:r>
              <a:rPr lang="en-US" b="1" dirty="0" smtClean="0">
                <a:solidFill>
                  <a:srgbClr val="FFFF00"/>
                </a:solidFill>
              </a:rPr>
              <a:t> 123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7361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1318</TotalTime>
  <Words>574</Words>
  <Application>Microsoft Macintosh PowerPoint</Application>
  <PresentationFormat>On-screen Show (4:3)</PresentationFormat>
  <Paragraphs>190</Paragraphs>
  <Slides>11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Glass Layers</vt:lpstr>
      <vt:lpstr>Document</vt:lpstr>
      <vt:lpstr>          1.2  Big Ideas</vt:lpstr>
      <vt:lpstr>1.2 on the Submarine…</vt:lpstr>
      <vt:lpstr>Syllabus Focus</vt:lpstr>
      <vt:lpstr>Exam Focus </vt:lpstr>
      <vt:lpstr>Summary 2:</vt:lpstr>
      <vt:lpstr>PeD and TR: what you need to remember</vt:lpstr>
      <vt:lpstr>   PeD and TR: what you need to remember</vt:lpstr>
      <vt:lpstr>PowerPoint Presentation</vt:lpstr>
      <vt:lpstr>PowerPoint Presentation</vt:lpstr>
      <vt:lpstr>PowerPoint Presentation</vt:lpstr>
      <vt:lpstr>1.2 Big Questions for 99</vt:lpstr>
    </vt:vector>
  </TitlesOfParts>
  <Company>tkb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note 211: Philips Curve</dc:title>
  <dc:creator>tkb</dc:creator>
  <cp:lastModifiedBy>ted buckley</cp:lastModifiedBy>
  <cp:revision>95</cp:revision>
  <dcterms:created xsi:type="dcterms:W3CDTF">2006-04-07T10:00:31Z</dcterms:created>
  <dcterms:modified xsi:type="dcterms:W3CDTF">2016-10-04T08:49:53Z</dcterms:modified>
</cp:coreProperties>
</file>