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6"/>
  </p:notesMasterIdLst>
  <p:sldIdLst>
    <p:sldId id="278" r:id="rId2"/>
    <p:sldId id="290" r:id="rId3"/>
    <p:sldId id="258" r:id="rId4"/>
    <p:sldId id="274" r:id="rId5"/>
    <p:sldId id="259" r:id="rId6"/>
    <p:sldId id="276" r:id="rId7"/>
    <p:sldId id="260" r:id="rId8"/>
    <p:sldId id="277" r:id="rId9"/>
    <p:sldId id="261" r:id="rId10"/>
    <p:sldId id="280" r:id="rId11"/>
    <p:sldId id="262" r:id="rId12"/>
    <p:sldId id="281" r:id="rId13"/>
    <p:sldId id="263" r:id="rId14"/>
    <p:sldId id="282" r:id="rId15"/>
    <p:sldId id="273" r:id="rId16"/>
    <p:sldId id="283" r:id="rId17"/>
    <p:sldId id="264" r:id="rId18"/>
    <p:sldId id="288" r:id="rId19"/>
    <p:sldId id="279" r:id="rId20"/>
    <p:sldId id="284" r:id="rId21"/>
    <p:sldId id="285" r:id="rId22"/>
    <p:sldId id="289" r:id="rId23"/>
    <p:sldId id="287" r:id="rId24"/>
    <p:sldId id="286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ACCCB03-2715-4384-BBE0-8BD7DD989059}">
  <a:tblStyle styleId="{4ACCCB03-2715-4384-BBE0-8BD7DD9890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/>
    <p:restoredTop sz="94560"/>
  </p:normalViewPr>
  <p:slideViewPr>
    <p:cSldViewPr snapToGrid="0" snapToObjects="1">
      <p:cViewPr varScale="1">
        <p:scale>
          <a:sx n="146" d="100"/>
          <a:sy n="146" d="100"/>
        </p:scale>
        <p:origin x="792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50095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b581d233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gb581d233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97fe649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797fe649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6264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97fe649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797fe649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9854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97fe649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797fe649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4106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b581d2338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gb581d2338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581d2338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gb581d2338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581d233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b581d233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581d23389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gb581d23389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581d2338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gb581d2338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581d2338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gb581d2338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97fe649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797fe649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97fe649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797fe649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640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  <a:defRPr/>
            </a:lvl1pPr>
            <a:lvl2pPr marL="914400" lvl="1" indent="-3810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/>
            </a:lvl3pPr>
            <a:lvl4pPr marL="182880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/>
            </a:lvl4pPr>
            <a:lvl5pPr marL="228600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/>
            </a:lvl5pPr>
            <a:lvl6pPr marL="274320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/>
            </a:lvl6pPr>
            <a:lvl7pPr marL="320040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/>
            </a:lvl7pPr>
            <a:lvl8pPr marL="365760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/>
            </a:lvl8pPr>
            <a:lvl9pPr marL="411480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 sz="2400">
                <a:solidFill>
                  <a:schemeClr val="lt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lt1"/>
                </a:solidFill>
              </a:defRPr>
            </a:lvl1pPr>
            <a:lvl2pPr lvl="1" algn="r">
              <a:buNone/>
              <a:defRPr sz="1300">
                <a:solidFill>
                  <a:schemeClr val="lt1"/>
                </a:solidFill>
              </a:defRPr>
            </a:lvl2pPr>
            <a:lvl3pPr lvl="2" algn="r">
              <a:buNone/>
              <a:defRPr sz="1300">
                <a:solidFill>
                  <a:schemeClr val="lt1"/>
                </a:solidFill>
              </a:defRPr>
            </a:lvl3pPr>
            <a:lvl4pPr lvl="3" algn="r">
              <a:buNone/>
              <a:defRPr sz="1300">
                <a:solidFill>
                  <a:schemeClr val="lt1"/>
                </a:solidFill>
              </a:defRPr>
            </a:lvl4pPr>
            <a:lvl5pPr lvl="4" algn="r">
              <a:buNone/>
              <a:defRPr sz="1300">
                <a:solidFill>
                  <a:schemeClr val="lt1"/>
                </a:solidFill>
              </a:defRPr>
            </a:lvl5pPr>
            <a:lvl6pPr lvl="5" algn="r">
              <a:buNone/>
              <a:defRPr sz="1300">
                <a:solidFill>
                  <a:schemeClr val="lt1"/>
                </a:solidFill>
              </a:defRPr>
            </a:lvl6pPr>
            <a:lvl7pPr lvl="6" algn="r">
              <a:buNone/>
              <a:defRPr sz="1300">
                <a:solidFill>
                  <a:schemeClr val="lt1"/>
                </a:solidFill>
              </a:defRPr>
            </a:lvl7pPr>
            <a:lvl8pPr lvl="7" algn="r">
              <a:buNone/>
              <a:defRPr sz="1300">
                <a:solidFill>
                  <a:schemeClr val="lt1"/>
                </a:solidFill>
              </a:defRPr>
            </a:lvl8pPr>
            <a:lvl9pPr lvl="8" algn="r">
              <a:buNone/>
              <a:defRPr sz="13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6FE3-423A-9641-A623-B14D31ED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F5EB6-02FC-269F-AB13-638951815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3828" y="1200150"/>
            <a:ext cx="5812971" cy="3394500"/>
          </a:xfrm>
        </p:spPr>
        <p:txBody>
          <a:bodyPr/>
          <a:lstStyle/>
          <a:p>
            <a:pPr marL="38100" indent="0">
              <a:buNone/>
            </a:pPr>
            <a:r>
              <a:rPr lang="en-DE" dirty="0"/>
              <a:t>3 Components:</a:t>
            </a:r>
          </a:p>
          <a:p>
            <a:r>
              <a:rPr lang="en-DE" dirty="0"/>
              <a:t>Cover Page</a:t>
            </a:r>
          </a:p>
          <a:p>
            <a:r>
              <a:rPr lang="en-DE" dirty="0"/>
              <a:t>News Article</a:t>
            </a:r>
          </a:p>
          <a:p>
            <a:r>
              <a:rPr lang="en-DE" dirty="0"/>
              <a:t>Commentary</a:t>
            </a:r>
          </a:p>
        </p:txBody>
      </p:sp>
    </p:spTree>
    <p:extLst>
      <p:ext uri="{BB962C8B-B14F-4D97-AF65-F5344CB8AC3E}">
        <p14:creationId xmlns:p14="http://schemas.microsoft.com/office/powerpoint/2010/main" val="255946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4C0-0C2D-9530-401E-8EF7BF81B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		A+B+C+D</a:t>
            </a:r>
          </a:p>
          <a:p>
            <a:pPr marL="38100" indent="0">
              <a:buNone/>
            </a:pPr>
            <a:r>
              <a:rPr lang="en-GB" sz="2400" dirty="0">
                <a:solidFill>
                  <a:srgbClr val="FFFF00"/>
                </a:solidFill>
              </a:rPr>
              <a:t>…</a:t>
            </a:r>
            <a:r>
              <a:rPr lang="en-US" sz="2400" dirty="0">
                <a:solidFill>
                  <a:srgbClr val="FFFF00"/>
                </a:solidFill>
              </a:rPr>
              <a:t>in other words only your written comments are in the wordcount but note that words used for titles + labels in diagrams can be part of the words counted. </a:t>
            </a:r>
          </a:p>
          <a:p>
            <a:pPr marL="38100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See </a:t>
            </a:r>
            <a:r>
              <a:rPr lang="en-US" sz="2400" dirty="0" err="1">
                <a:solidFill>
                  <a:srgbClr val="FFFF00"/>
                </a:solidFill>
              </a:rPr>
              <a:t>webnote</a:t>
            </a:r>
            <a:r>
              <a:rPr lang="en-US" sz="2400" dirty="0">
                <a:solidFill>
                  <a:srgbClr val="FFFF00"/>
                </a:solidFill>
              </a:rPr>
              <a:t> 530</a:t>
            </a:r>
            <a:endParaRPr lang="en-DE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0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b="0" dirty="0">
                <a:latin typeface="Calibri"/>
                <a:ea typeface="Calibri"/>
                <a:cs typeface="Calibri"/>
                <a:sym typeface="Calibri"/>
              </a:rPr>
              <a:t>4. Which unit </a:t>
            </a:r>
            <a:r>
              <a:rPr lang="en-GB" b="0" u="sng" dirty="0">
                <a:latin typeface="Calibri"/>
                <a:ea typeface="Calibri"/>
                <a:cs typeface="Calibri"/>
                <a:sym typeface="Calibri"/>
              </a:rPr>
              <a:t>cannot</a:t>
            </a:r>
            <a:r>
              <a:rPr lang="en-GB" b="0" dirty="0">
                <a:latin typeface="Calibri"/>
                <a:ea typeface="Calibri"/>
                <a:cs typeface="Calibri"/>
                <a:sym typeface="Calibri"/>
              </a:rPr>
              <a:t> be used for an IA commentary</a:t>
            </a: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45850" y="1322288"/>
            <a:ext cx="8698200" cy="38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Unit 1: Introduction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Unit 2: Microeconomics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Unit 3: Macroeconomics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Unit 4: The Global Economy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4C0-0C2D-9530-401E-8EF7BF81B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				(A)</a:t>
            </a:r>
          </a:p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  </a:t>
            </a:r>
            <a:r>
              <a:rPr lang="en-DE" sz="4400" dirty="0">
                <a:solidFill>
                  <a:srgbClr val="FFFF00"/>
                </a:solidFill>
              </a:rPr>
              <a:t>Section 1: introduction</a:t>
            </a:r>
          </a:p>
        </p:txBody>
      </p:sp>
    </p:spTree>
    <p:extLst>
      <p:ext uri="{BB962C8B-B14F-4D97-AF65-F5344CB8AC3E}">
        <p14:creationId xmlns:p14="http://schemas.microsoft.com/office/powerpoint/2010/main" val="105843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5. What percentage of your final Econ </a:t>
            </a:r>
            <a:r>
              <a:rPr lang="en-GB" sz="360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HL</a:t>
            </a: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grade is the IA worth? 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435864" y="1289400"/>
            <a:ext cx="8669100" cy="38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10%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20% 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40%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50%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4C0-0C2D-9530-401E-8EF7BF81B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				(B)</a:t>
            </a:r>
          </a:p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…20 % for HL</a:t>
            </a:r>
          </a:p>
        </p:txBody>
      </p:sp>
    </p:spTree>
    <p:extLst>
      <p:ext uri="{BB962C8B-B14F-4D97-AF65-F5344CB8AC3E}">
        <p14:creationId xmlns:p14="http://schemas.microsoft.com/office/powerpoint/2010/main" val="3665576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6. What percentage of your final Econ </a:t>
            </a:r>
            <a:r>
              <a:rPr lang="en-GB" sz="360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SL</a:t>
            </a: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grade is the IA worth? 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74950" y="1289175"/>
            <a:ext cx="8669100" cy="38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10%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30% 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40%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50%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1845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4C0-0C2D-9530-401E-8EF7BF81B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				B</a:t>
            </a:r>
          </a:p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30% for SL</a:t>
            </a:r>
          </a:p>
        </p:txBody>
      </p:sp>
    </p:spTree>
    <p:extLst>
      <p:ext uri="{BB962C8B-B14F-4D97-AF65-F5344CB8AC3E}">
        <p14:creationId xmlns:p14="http://schemas.microsoft.com/office/powerpoint/2010/main" val="3287647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0" y="379697"/>
            <a:ext cx="9144000" cy="188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7. Is it better to use articles from different regions for your 3 </a:t>
            </a: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IA’s e.g. Europe, Africa etc</a:t>
            </a: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A:Yes</a:t>
            </a: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B: No!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0" y="357506"/>
            <a:ext cx="9144000" cy="1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7. Is it better to use articles from different regions for your 3 </a:t>
            </a: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IA’s e.g. Europe, Africa etc</a:t>
            </a: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 or No!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0" y="1189140"/>
            <a:ext cx="8869200" cy="35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aseline="-25000" dirty="0">
                <a:solidFill>
                  <a:srgbClr val="FFFF00"/>
                </a:solidFill>
              </a:rPr>
              <a:t>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6000" baseline="-25000" dirty="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aseline="-25000" dirty="0">
                <a:solidFill>
                  <a:srgbClr val="FFFF00"/>
                </a:solidFill>
              </a:rPr>
              <a:t>				</a:t>
            </a:r>
            <a:r>
              <a:rPr lang="en-US" sz="7200" b="1" baseline="-25000" dirty="0">
                <a:solidFill>
                  <a:srgbClr val="FFFF00"/>
                </a:solidFill>
              </a:rPr>
              <a:t>Yes!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7200" b="1" baseline="-25000" dirty="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baseline="-25000" dirty="0">
                <a:solidFill>
                  <a:srgbClr val="FFFF00"/>
                </a:solidFill>
              </a:rPr>
              <a:t>(…try and use various regions for your articles e.g. Europe, Africa…</a:t>
            </a:r>
            <a:r>
              <a:rPr lang="en-US" sz="4000" b="1" baseline="-25000" dirty="0" err="1">
                <a:solidFill>
                  <a:srgbClr val="FFFF00"/>
                </a:solidFill>
              </a:rPr>
              <a:t>etc</a:t>
            </a:r>
            <a:r>
              <a:rPr lang="en-US" sz="4000" b="1" baseline="-25000" dirty="0">
                <a:solidFill>
                  <a:srgbClr val="FFFF00"/>
                </a:solidFill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rgbClr val="FFFF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FFFF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51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7378-285B-D1A8-54D3-091A1CB3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sz="2800" dirty="0"/>
              <a:t>8. </a:t>
            </a:r>
            <a:r>
              <a:rPr lang="en-GB" sz="2800" dirty="0"/>
              <a:t>How many words for your </a:t>
            </a:r>
            <a:r>
              <a:rPr lang="en-GB" sz="2800" dirty="0">
                <a:solidFill>
                  <a:srgbClr val="00B0F0"/>
                </a:solidFill>
              </a:rPr>
              <a:t>diagram titles </a:t>
            </a:r>
            <a:r>
              <a:rPr lang="en-GB" sz="2800" dirty="0"/>
              <a:t>are not included in your IA word count</a:t>
            </a:r>
            <a:endParaRPr lang="en-DE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C494C-64CA-9EC5-1F9A-3509A465B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6789" y="1417864"/>
            <a:ext cx="8229600" cy="3394500"/>
          </a:xfrm>
        </p:spPr>
        <p:txBody>
          <a:bodyPr/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28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28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28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28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48768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6FE3-423A-9641-A623-B14D31ED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F5EB6-02FC-269F-AB13-638951815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3828" y="1200150"/>
            <a:ext cx="5812971" cy="3394500"/>
          </a:xfrm>
        </p:spPr>
        <p:txBody>
          <a:bodyPr/>
          <a:lstStyle/>
          <a:p>
            <a:pPr marL="38100" indent="0">
              <a:buNone/>
            </a:pPr>
            <a:r>
              <a:rPr lang="en-DE" sz="4800" dirty="0"/>
              <a:t>Can you answer 10 questions on the IA guidelines for Economics IA?</a:t>
            </a:r>
          </a:p>
        </p:txBody>
      </p:sp>
    </p:spTree>
    <p:extLst>
      <p:ext uri="{BB962C8B-B14F-4D97-AF65-F5344CB8AC3E}">
        <p14:creationId xmlns:p14="http://schemas.microsoft.com/office/powerpoint/2010/main" val="48610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4C0-0C2D-9530-401E-8EF7BF81B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				(10)</a:t>
            </a:r>
          </a:p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…10 words</a:t>
            </a:r>
          </a:p>
        </p:txBody>
      </p:sp>
    </p:spTree>
    <p:extLst>
      <p:ext uri="{BB962C8B-B14F-4D97-AF65-F5344CB8AC3E}">
        <p14:creationId xmlns:p14="http://schemas.microsoft.com/office/powerpoint/2010/main" val="998335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0" y="549094"/>
            <a:ext cx="9144000" cy="3143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9. The criteria for IA ECONOMICS puts a clear focus on </a:t>
            </a:r>
            <a:r>
              <a:rPr lang="en-GB" sz="3200" u="sng" dirty="0"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 key concept in each IA commentary</a:t>
            </a: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A: Yes </a:t>
            </a:r>
            <a:b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B: No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772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0" y="357506"/>
            <a:ext cx="9144000" cy="1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9. The criteria for IA ECONOMICS puts a clear focus on </a:t>
            </a:r>
            <a:r>
              <a:rPr lang="en-GB" sz="3200" u="sng" dirty="0"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 key concept in each IA commentary</a:t>
            </a:r>
            <a: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-GB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79375" y="1459106"/>
            <a:ext cx="8869200" cy="35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aseline="-25000" dirty="0">
                <a:solidFill>
                  <a:srgbClr val="FFFF00"/>
                </a:solidFill>
              </a:rPr>
              <a:t>                          </a:t>
            </a:r>
            <a:r>
              <a:rPr lang="en-US" sz="7200" b="1" baseline="-25000" dirty="0">
                <a:solidFill>
                  <a:srgbClr val="FFFF00"/>
                </a:solidFill>
              </a:rPr>
              <a:t>Yes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7200" b="1" baseline="-25000" dirty="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baseline="-25000" dirty="0">
                <a:solidFill>
                  <a:srgbClr val="FFFF00"/>
                </a:solidFill>
              </a:rPr>
              <a:t>(1 different key concept for each IA commentary so you use 3 of the 9 key concepts in your Economics IA)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.</a:t>
            </a:r>
            <a:endParaRPr sz="4000" dirty="0">
              <a:solidFill>
                <a:srgbClr val="FFFF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FFFF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32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7378-285B-D1A8-54D3-091A1CB3A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772"/>
            <a:ext cx="8229600" cy="1063378"/>
          </a:xfrm>
        </p:spPr>
        <p:txBody>
          <a:bodyPr/>
          <a:lstStyle/>
          <a:p>
            <a:r>
              <a:rPr lang="en-DE" sz="2800" dirty="0"/>
              <a:t>10. </a:t>
            </a:r>
            <a:r>
              <a:rPr lang="en-GB" sz="2800" dirty="0"/>
              <a:t>How many words for </a:t>
            </a:r>
            <a:r>
              <a:rPr lang="en-GB" sz="2800" i="1" u="sng" dirty="0">
                <a:solidFill>
                  <a:srgbClr val="FFFF00"/>
                </a:solidFill>
              </a:rPr>
              <a:t>each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B0F0"/>
                </a:solidFill>
              </a:rPr>
              <a:t>diagram label </a:t>
            </a:r>
            <a:r>
              <a:rPr lang="en-GB" sz="2800" dirty="0"/>
              <a:t>(x-axis etc) are </a:t>
            </a:r>
            <a:r>
              <a:rPr lang="en-GB" sz="2800" u="sng" dirty="0"/>
              <a:t>not</a:t>
            </a:r>
            <a:r>
              <a:rPr lang="en-GB" sz="2800" dirty="0"/>
              <a:t> included in your IA word count?</a:t>
            </a:r>
            <a:endParaRPr lang="en-DE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C494C-64CA-9EC5-1F9A-3509A465B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543" y="1612228"/>
            <a:ext cx="8229600" cy="3394500"/>
          </a:xfrm>
        </p:spPr>
        <p:txBody>
          <a:bodyPr/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28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28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28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28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41985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0" y="357506"/>
            <a:ext cx="9144000" cy="1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137400" y="1049803"/>
            <a:ext cx="8869200" cy="35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aseline="-25000" dirty="0">
                <a:solidFill>
                  <a:srgbClr val="FFFF00"/>
                </a:solidFill>
              </a:rPr>
              <a:t>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aseline="-25000" dirty="0">
                <a:solidFill>
                  <a:srgbClr val="FFFF00"/>
                </a:solidFill>
              </a:rPr>
              <a:t>				</a:t>
            </a:r>
            <a:r>
              <a:rPr lang="en-US" sz="8000" b="1" baseline="-25000" dirty="0">
                <a:solidFill>
                  <a:srgbClr val="FFFF00"/>
                </a:solidFill>
              </a:rPr>
              <a:t>(D)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DE" sz="6600" dirty="0">
                <a:solidFill>
                  <a:srgbClr val="FFFF00"/>
                </a:solidFill>
              </a:rPr>
              <a:t>… </a:t>
            </a:r>
            <a:r>
              <a:rPr lang="en-DE" sz="3200" dirty="0">
                <a:solidFill>
                  <a:srgbClr val="FFFF00"/>
                </a:solidFill>
              </a:rPr>
              <a:t>5 words per label so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rgbClr val="FFFF00"/>
                </a:solidFill>
              </a:rPr>
              <a:t>Y</a:t>
            </a:r>
            <a:r>
              <a:rPr lang="en-DE" sz="3200" dirty="0">
                <a:solidFill>
                  <a:srgbClr val="FFFF00"/>
                </a:solidFill>
              </a:rPr>
              <a:t>ou might have 20+ words then…. </a:t>
            </a:r>
            <a:endParaRPr sz="3200" dirty="0">
              <a:solidFill>
                <a:srgbClr val="FFFF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FFFF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5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What is the maximum word limit for each IA commentary? 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0" y="1322285"/>
            <a:ext cx="9144000" cy="38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500 words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80</a:t>
            </a: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0 words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1,000 words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No limit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4C0-0C2D-9530-401E-8EF7BF81B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		(B) - 800</a:t>
            </a:r>
          </a:p>
        </p:txBody>
      </p:sp>
    </p:spTree>
    <p:extLst>
      <p:ext uri="{BB962C8B-B14F-4D97-AF65-F5344CB8AC3E}">
        <p14:creationId xmlns:p14="http://schemas.microsoft.com/office/powerpoint/2010/main" val="228518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How recent does the article need to be? 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1"/>
          </p:nvPr>
        </p:nvSpPr>
        <p:spPr>
          <a:xfrm>
            <a:off x="388350" y="986026"/>
            <a:ext cx="8755800" cy="41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No more than one year before the writing of the commentary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No more than two years before the writing of the commentary</a:t>
            </a:r>
            <a:endParaRPr/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No more than one year before final submission of the </a:t>
            </a:r>
            <a:r>
              <a:rPr lang="en-GB">
                <a:solidFill>
                  <a:srgbClr val="FFFF00"/>
                </a:solidFill>
              </a:rPr>
              <a:t>IA portfolio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 article’s age doesn’t matter.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4C0-0C2D-9530-401E-8EF7BF81B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				(A) </a:t>
            </a:r>
          </a:p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      &lt; 1 year</a:t>
            </a:r>
          </a:p>
        </p:txBody>
      </p:sp>
    </p:spTree>
    <p:extLst>
      <p:ext uri="{BB962C8B-B14F-4D97-AF65-F5344CB8AC3E}">
        <p14:creationId xmlns:p14="http://schemas.microsoft.com/office/powerpoint/2010/main" val="173792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Each source (e.g. BBC, New York Times) may be used only </a:t>
            </a:r>
            <a:r>
              <a:rPr lang="en-GB" b="0" dirty="0">
                <a:latin typeface="Calibri"/>
                <a:ea typeface="Calibri"/>
                <a:cs typeface="Calibri"/>
                <a:sym typeface="Calibri"/>
              </a:rPr>
              <a:t>once</a:t>
            </a: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343575" y="1322275"/>
            <a:ext cx="8800500" cy="38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True.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False. </a:t>
            </a:r>
            <a:endParaRPr sz="3200" b="0" i="0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4C0-0C2D-9530-401E-8EF7BF81B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DE" sz="8800" dirty="0">
                <a:solidFill>
                  <a:srgbClr val="FFFF00"/>
                </a:solidFill>
              </a:rPr>
              <a:t>		  (A-True)</a:t>
            </a:r>
          </a:p>
          <a:p>
            <a:pPr marL="38100" indent="0">
              <a:buNone/>
            </a:pPr>
            <a:r>
              <a:rPr lang="en-GB" sz="4000" dirty="0">
                <a:solidFill>
                  <a:srgbClr val="FFFF00"/>
                </a:solidFill>
              </a:rPr>
              <a:t>…….E</a:t>
            </a:r>
            <a:r>
              <a:rPr lang="en-DE" sz="4000" dirty="0">
                <a:solidFill>
                  <a:srgbClr val="FFFF00"/>
                </a:solidFill>
              </a:rPr>
              <a:t>ach source only once</a:t>
            </a:r>
          </a:p>
        </p:txBody>
      </p:sp>
    </p:spTree>
    <p:extLst>
      <p:ext uri="{BB962C8B-B14F-4D97-AF65-F5344CB8AC3E}">
        <p14:creationId xmlns:p14="http://schemas.microsoft.com/office/powerpoint/2010/main" val="3180311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Which of the following are not part of the word count? 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45850" y="1322288"/>
            <a:ext cx="8698200" cy="38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Diagrams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Citations/references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Labels (5 words or fewer)</a:t>
            </a: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r>
              <a:rPr lang="en-GB" sz="3200" b="0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Diagram titles (10 words or fewer)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lphaUcPeriod"/>
            </a:pP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200" b="0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578</Words>
  <Application>Microsoft Macintosh PowerPoint</Application>
  <PresentationFormat>On-screen Show (16:9)</PresentationFormat>
  <Paragraphs>85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Simple Dark</vt:lpstr>
      <vt:lpstr>IA </vt:lpstr>
      <vt:lpstr>IA </vt:lpstr>
      <vt:lpstr>1. What is the maximum word limit for each IA commentary? </vt:lpstr>
      <vt:lpstr>PowerPoint Presentation</vt:lpstr>
      <vt:lpstr>2. How recent does the article need to be? </vt:lpstr>
      <vt:lpstr>PowerPoint Presentation</vt:lpstr>
      <vt:lpstr>Each source (e.g. BBC, New York Times) may be used only once.</vt:lpstr>
      <vt:lpstr>PowerPoint Presentation</vt:lpstr>
      <vt:lpstr>3. Which of the following are not part of the word count? </vt:lpstr>
      <vt:lpstr>PowerPoint Presentation</vt:lpstr>
      <vt:lpstr>4. Which unit cannot be used for an IA commentary? </vt:lpstr>
      <vt:lpstr>PowerPoint Presentation</vt:lpstr>
      <vt:lpstr>5. What percentage of your final Econ HL grade is the IA worth? </vt:lpstr>
      <vt:lpstr>PowerPoint Presentation</vt:lpstr>
      <vt:lpstr>6. What percentage of your final Econ SL grade is the IA worth? </vt:lpstr>
      <vt:lpstr>PowerPoint Presentation</vt:lpstr>
      <vt:lpstr>7. Is it better to use articles from different regions for your 3 IA’s e.g. Europe, Africa etc?  A:Yes  B: No!</vt:lpstr>
      <vt:lpstr>7. Is it better to use articles from different regions for your 3 IA’s e.g. Europe, Africa etc? Yes or No!</vt:lpstr>
      <vt:lpstr>8. How many words for your diagram titles are not included in your IA word count</vt:lpstr>
      <vt:lpstr>PowerPoint Presentation</vt:lpstr>
      <vt:lpstr>9. The criteria for IA ECONOMICS puts a clear focus on ONE key concept in each IA commentary?  A: Yes  B: No</vt:lpstr>
      <vt:lpstr>9. The criteria for IA ECONOMICS puts a clear focus on ONE key concept in each IA commentary? </vt:lpstr>
      <vt:lpstr>10. How many words for each diagram label (x-axis etc) are not included in your IA word count?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 January Agenda  </dc:title>
  <cp:lastModifiedBy>Buckley Ted</cp:lastModifiedBy>
  <cp:revision>12</cp:revision>
  <dcterms:modified xsi:type="dcterms:W3CDTF">2024-02-19T13:30:34Z</dcterms:modified>
</cp:coreProperties>
</file>