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gif" ContentType="image/gif"/>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comments/comment1.xml" ContentType="application/vnd.openxmlformats-officedocument.presentationml.comments+xml"/>
  <Override PartName="/ppt/embeddings/oleObject2.bin" ContentType="application/vnd.openxmlformats-officedocument.oleObject"/>
  <Override PartName="/ppt/comments/comment2.xml" ContentType="application/vnd.openxmlformats-officedocument.presentationml.comments+xml"/>
  <Override PartName="/ppt/embeddings/oleObject3.bin" ContentType="application/vnd.openxmlformats-officedocument.oleObject"/>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Lst>
  <p:notesMasterIdLst>
    <p:notesMasterId r:id="rId9"/>
  </p:notesMasterIdLst>
  <p:sldIdLst>
    <p:sldId id="256" r:id="rId2"/>
    <p:sldId id="267" r:id="rId3"/>
    <p:sldId id="266" r:id="rId4"/>
    <p:sldId id="261" r:id="rId5"/>
    <p:sldId id="263" r:id="rId6"/>
    <p:sldId id="264" r:id="rId7"/>
    <p:sldId id="265"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Tahoma"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Tahoma"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Tahoma"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Tahoma" charset="0"/>
        <a:ea typeface="ＭＳ Ｐゴシック" charset="0"/>
        <a:cs typeface="ＭＳ Ｐゴシック" charset="0"/>
      </a:defRPr>
    </a:lvl5pPr>
    <a:lvl6pPr marL="2286000" algn="l" defTabSz="457200" rtl="0" eaLnBrk="1" latinLnBrk="0" hangingPunct="1">
      <a:defRPr kern="1200">
        <a:solidFill>
          <a:schemeClr val="tx1"/>
        </a:solidFill>
        <a:latin typeface="Tahoma" charset="0"/>
        <a:ea typeface="ＭＳ Ｐゴシック" charset="0"/>
        <a:cs typeface="ＭＳ Ｐゴシック" charset="0"/>
      </a:defRPr>
    </a:lvl6pPr>
    <a:lvl7pPr marL="2743200" algn="l" defTabSz="457200" rtl="0" eaLnBrk="1" latinLnBrk="0" hangingPunct="1">
      <a:defRPr kern="1200">
        <a:solidFill>
          <a:schemeClr val="tx1"/>
        </a:solidFill>
        <a:latin typeface="Tahoma" charset="0"/>
        <a:ea typeface="ＭＳ Ｐゴシック" charset="0"/>
        <a:cs typeface="ＭＳ Ｐゴシック" charset="0"/>
      </a:defRPr>
    </a:lvl7pPr>
    <a:lvl8pPr marL="3200400" algn="l" defTabSz="457200" rtl="0" eaLnBrk="1" latinLnBrk="0" hangingPunct="1">
      <a:defRPr kern="1200">
        <a:solidFill>
          <a:schemeClr val="tx1"/>
        </a:solidFill>
        <a:latin typeface="Tahoma" charset="0"/>
        <a:ea typeface="ＭＳ Ｐゴシック" charset="0"/>
        <a:cs typeface="ＭＳ Ｐゴシック" charset="0"/>
      </a:defRPr>
    </a:lvl8pPr>
    <a:lvl9pPr marL="3657600" algn="l" defTabSz="457200" rtl="0" eaLnBrk="1" latinLnBrk="0" hangingPunct="1">
      <a:defRPr kern="1200">
        <a:solidFill>
          <a:schemeClr val="tx1"/>
        </a:solidFill>
        <a:latin typeface="Tahoma" charset="0"/>
        <a:ea typeface="ＭＳ Ｐゴシック" charset="0"/>
        <a:cs typeface="ＭＳ Ｐゴシック"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kb" initials="tkb"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schemeClr val="folHlink"/>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CC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37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commentAuthors" Target="commentAuthors.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comments/comment1.xml><?xml version="1.0" encoding="utf-8"?>
<p:cmLst xmlns:a="http://schemas.openxmlformats.org/drawingml/2006/main" xmlns:r="http://schemas.openxmlformats.org/officeDocument/2006/relationships" xmlns:p="http://schemas.openxmlformats.org/presentationml/2006/main">
  <p:cm authorId="0" dt="2006-06-09T12:09:07.490" idx="2">
    <p:pos x="4470" y="461"/>
    <p:text>
see also webnote 104 on PPF</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06-06-09T12:09:07.490" idx="5">
    <p:pos x="4470" y="461"/>
    <p:text>
see also webnote 104 on PPF</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06-06-09T12:09:07.490" idx="6">
    <p:pos x="4470" y="461"/>
    <p:text>
see also webnote 104 on PPF</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06-06-09T12:09:07.490" idx="7">
    <p:pos x="4470" y="461"/>
    <p:text>
see also webnote 104 on PPF</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cs typeface="+mn-cs"/>
              </a:defRPr>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cs typeface="+mn-cs"/>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cs typeface="+mn-cs"/>
              </a:defRPr>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cs typeface="+mn-cs"/>
              </a:defRPr>
            </a:lvl1pPr>
          </a:lstStyle>
          <a:p>
            <a:pPr>
              <a:defRPr/>
            </a:pPr>
            <a:fld id="{1E91BB47-A0A8-E644-A5C0-0378B13ED758}" type="slidenum">
              <a:rPr lang="en-US"/>
              <a:pPr>
                <a:defRPr/>
              </a:pPr>
              <a:t>‹#›</a:t>
            </a:fld>
            <a:endParaRPr lang="en-US"/>
          </a:p>
        </p:txBody>
      </p:sp>
    </p:spTree>
    <p:extLst>
      <p:ext uri="{BB962C8B-B14F-4D97-AF65-F5344CB8AC3E}">
        <p14:creationId xmlns:p14="http://schemas.microsoft.com/office/powerpoint/2010/main" val="930141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8914" name="Rectangle 2"/>
          <p:cNvSpPr>
            <a:spLocks noGrp="1" noChangeArrowheads="1"/>
          </p:cNvSpPr>
          <p:nvPr>
            <p:ph type="ctrTitle" sz="quarter"/>
          </p:nvPr>
        </p:nvSpPr>
        <p:spPr>
          <a:xfrm>
            <a:off x="685800" y="1676400"/>
            <a:ext cx="7772400" cy="1828800"/>
          </a:xfrm>
        </p:spPr>
        <p:txBody>
          <a:bodyPr/>
          <a:lstStyle>
            <a:lvl1pPr>
              <a:defRPr/>
            </a:lvl1pPr>
          </a:lstStyle>
          <a:p>
            <a:pPr lvl="0"/>
            <a:r>
              <a:rPr lang="en-US" noProof="0" smtClean="0"/>
              <a:t>Click to edit Master title style</a:t>
            </a:r>
          </a:p>
        </p:txBody>
      </p:sp>
      <p:sp>
        <p:nvSpPr>
          <p:cNvPr id="38915" name="Rectangle 3"/>
          <p:cNvSpPr>
            <a:spLocks noGrp="1" noChangeArrowheads="1"/>
          </p:cNvSpPr>
          <p:nvPr>
            <p:ph type="subTitle" sz="quarter" idx="1"/>
          </p:nvPr>
        </p:nvSpPr>
        <p:spPr>
          <a:xfrm>
            <a:off x="1371600" y="3886200"/>
            <a:ext cx="6400800" cy="1752600"/>
          </a:xfrm>
        </p:spPr>
        <p:txBody>
          <a:bodyPr/>
          <a:lstStyle>
            <a:lvl1pPr marL="0" indent="0" algn="ctr">
              <a:buFont typeface="Wingdings" charset="0"/>
              <a:buNone/>
              <a:defRPr/>
            </a:lvl1pPr>
          </a:lstStyle>
          <a:p>
            <a:pPr lvl="0"/>
            <a:r>
              <a:rPr lang="en-US" noProof="0" smtClean="0"/>
              <a:t>Click to edit Master subtitle style</a:t>
            </a:r>
          </a:p>
        </p:txBody>
      </p:sp>
      <p:sp>
        <p:nvSpPr>
          <p:cNvPr id="4" name="Rectangle 4"/>
          <p:cNvSpPr>
            <a:spLocks noGrp="1" noChangeArrowheads="1"/>
          </p:cNvSpPr>
          <p:nvPr>
            <p:ph type="dt" sz="quarter" idx="10"/>
          </p:nvPr>
        </p:nvSpPr>
        <p:spPr/>
        <p:txBody>
          <a:bodyPr/>
          <a:lstStyle>
            <a:lvl1pPr>
              <a:defRPr smtClean="0"/>
            </a:lvl1pPr>
          </a:lstStyle>
          <a:p>
            <a:pPr>
              <a:defRPr/>
            </a:pPr>
            <a:r>
              <a:rPr lang="en-US"/>
              <a:t>Webnote 330</a:t>
            </a:r>
          </a:p>
        </p:txBody>
      </p:sp>
      <p:sp>
        <p:nvSpPr>
          <p:cNvPr id="5" name="Rectangle 5"/>
          <p:cNvSpPr>
            <a:spLocks noGrp="1" noChangeArrowheads="1"/>
          </p:cNvSpPr>
          <p:nvPr>
            <p:ph type="ftr" sz="quarter" idx="11"/>
          </p:nvPr>
        </p:nvSpPr>
        <p:spPr/>
        <p:txBody>
          <a:bodyPr/>
          <a:lstStyle>
            <a:lvl1pPr>
              <a:defRPr smtClean="0"/>
            </a:lvl1pPr>
          </a:lstStyle>
          <a:p>
            <a:pPr>
              <a:defRPr/>
            </a:pPr>
            <a:endParaRPr lang="en-US"/>
          </a:p>
        </p:txBody>
      </p:sp>
      <p:sp>
        <p:nvSpPr>
          <p:cNvPr id="6" name="Rectangle 6"/>
          <p:cNvSpPr>
            <a:spLocks noGrp="1" noChangeArrowheads="1"/>
          </p:cNvSpPr>
          <p:nvPr>
            <p:ph type="sldNum" sz="quarter" idx="12"/>
          </p:nvPr>
        </p:nvSpPr>
        <p:spPr/>
        <p:txBody>
          <a:bodyPr/>
          <a:lstStyle>
            <a:lvl1pPr>
              <a:defRPr smtClean="0"/>
            </a:lvl1pPr>
          </a:lstStyle>
          <a:p>
            <a:pPr>
              <a:defRPr/>
            </a:pPr>
            <a:fld id="{B9D60C7F-5861-9243-8799-901818927FBF}" type="slidenum">
              <a:rPr lang="en-US"/>
              <a:pPr>
                <a:defRPr/>
              </a:pPr>
              <a:t>‹#›</a:t>
            </a:fld>
            <a:endParaRPr lang="en-US"/>
          </a:p>
        </p:txBody>
      </p:sp>
    </p:spTree>
    <p:extLst>
      <p:ext uri="{BB962C8B-B14F-4D97-AF65-F5344CB8AC3E}">
        <p14:creationId xmlns:p14="http://schemas.microsoft.com/office/powerpoint/2010/main" val="494130688"/>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Webnote 330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6EDE26-25C9-1C46-A7BF-2E677D1DCA78}" type="slidenum">
              <a:rPr lang="en-US"/>
              <a:pPr>
                <a:defRPr/>
              </a:pPr>
              <a:t>‹#›</a:t>
            </a:fld>
            <a:endParaRPr lang="en-US"/>
          </a:p>
        </p:txBody>
      </p:sp>
    </p:spTree>
    <p:extLst>
      <p:ext uri="{BB962C8B-B14F-4D97-AF65-F5344CB8AC3E}">
        <p14:creationId xmlns:p14="http://schemas.microsoft.com/office/powerpoint/2010/main" val="3970476961"/>
      </p:ext>
    </p:extLst>
  </p:cSld>
  <p:clrMapOvr>
    <a:masterClrMapping/>
  </p:clrMapOvr>
  <p:transition xmlns:p14="http://schemas.microsoft.com/office/powerpoint/2010/mai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Webnote 330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0FA6AB-8C98-CC46-ACC6-F1CB17CBC1B0}" type="slidenum">
              <a:rPr lang="en-US"/>
              <a:pPr>
                <a:defRPr/>
              </a:pPr>
              <a:t>‹#›</a:t>
            </a:fld>
            <a:endParaRPr lang="en-US"/>
          </a:p>
        </p:txBody>
      </p:sp>
    </p:spTree>
    <p:extLst>
      <p:ext uri="{BB962C8B-B14F-4D97-AF65-F5344CB8AC3E}">
        <p14:creationId xmlns:p14="http://schemas.microsoft.com/office/powerpoint/2010/main" val="2533819980"/>
      </p:ext>
    </p:extLst>
  </p:cSld>
  <p:clrMapOvr>
    <a:masterClrMapping/>
  </p:clrMapOvr>
  <p:transition xmlns:p14="http://schemas.microsoft.com/office/powerpoint/2010/mai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Webnote 330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8DDAEE-41CC-C949-ADC2-4ED26D56FF37}" type="slidenum">
              <a:rPr lang="en-US"/>
              <a:pPr>
                <a:defRPr/>
              </a:pPr>
              <a:t>‹#›</a:t>
            </a:fld>
            <a:endParaRPr lang="en-US"/>
          </a:p>
        </p:txBody>
      </p:sp>
    </p:spTree>
    <p:extLst>
      <p:ext uri="{BB962C8B-B14F-4D97-AF65-F5344CB8AC3E}">
        <p14:creationId xmlns:p14="http://schemas.microsoft.com/office/powerpoint/2010/main" val="80941312"/>
      </p:ext>
    </p:extLst>
  </p:cSld>
  <p:clrMapOvr>
    <a:masterClrMapping/>
  </p:clrMapOvr>
  <p:transition xmlns:p14="http://schemas.microsoft.com/office/powerpoint/2010/mai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Webnote 330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8B3B0C-CAF4-9E42-A443-D5F5CFB97AA4}" type="slidenum">
              <a:rPr lang="en-US"/>
              <a:pPr>
                <a:defRPr/>
              </a:pPr>
              <a:t>‹#›</a:t>
            </a:fld>
            <a:endParaRPr lang="en-US"/>
          </a:p>
        </p:txBody>
      </p:sp>
    </p:spTree>
    <p:extLst>
      <p:ext uri="{BB962C8B-B14F-4D97-AF65-F5344CB8AC3E}">
        <p14:creationId xmlns:p14="http://schemas.microsoft.com/office/powerpoint/2010/main" val="122309254"/>
      </p:ext>
    </p:extLst>
  </p:cSld>
  <p:clrMapOvr>
    <a:masterClrMapping/>
  </p:clrMapOvr>
  <p:transition xmlns:p14="http://schemas.microsoft.com/office/powerpoint/2010/mai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Webnote 330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44B179-1FC0-E146-8ADB-A3B44746816E}" type="slidenum">
              <a:rPr lang="en-US"/>
              <a:pPr>
                <a:defRPr/>
              </a:pPr>
              <a:t>‹#›</a:t>
            </a:fld>
            <a:endParaRPr lang="en-US"/>
          </a:p>
        </p:txBody>
      </p:sp>
    </p:spTree>
    <p:extLst>
      <p:ext uri="{BB962C8B-B14F-4D97-AF65-F5344CB8AC3E}">
        <p14:creationId xmlns:p14="http://schemas.microsoft.com/office/powerpoint/2010/main" val="2822854399"/>
      </p:ext>
    </p:extLst>
  </p:cSld>
  <p:clrMapOvr>
    <a:masterClrMapping/>
  </p:clrMapOvr>
  <p:transition xmlns:p14="http://schemas.microsoft.com/office/powerpoint/2010/mai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Webnote 330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8EA9CA-6D08-9E41-9A72-C8070477E867}" type="slidenum">
              <a:rPr lang="en-US"/>
              <a:pPr>
                <a:defRPr/>
              </a:pPr>
              <a:t>‹#›</a:t>
            </a:fld>
            <a:endParaRPr lang="en-US"/>
          </a:p>
        </p:txBody>
      </p:sp>
    </p:spTree>
    <p:extLst>
      <p:ext uri="{BB962C8B-B14F-4D97-AF65-F5344CB8AC3E}">
        <p14:creationId xmlns:p14="http://schemas.microsoft.com/office/powerpoint/2010/main" val="2516865178"/>
      </p:ext>
    </p:extLst>
  </p:cSld>
  <p:clrMapOvr>
    <a:masterClrMapping/>
  </p:clrMapOvr>
  <p:transition xmlns:p14="http://schemas.microsoft.com/office/powerpoint/2010/mai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Webnote 330</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BAFF301-8035-A244-B4FF-B09DEED44CA1}" type="slidenum">
              <a:rPr lang="en-US"/>
              <a:pPr>
                <a:defRPr/>
              </a:pPr>
              <a:t>‹#›</a:t>
            </a:fld>
            <a:endParaRPr lang="en-US"/>
          </a:p>
        </p:txBody>
      </p:sp>
    </p:spTree>
    <p:extLst>
      <p:ext uri="{BB962C8B-B14F-4D97-AF65-F5344CB8AC3E}">
        <p14:creationId xmlns:p14="http://schemas.microsoft.com/office/powerpoint/2010/main" val="183195838"/>
      </p:ext>
    </p:extLst>
  </p:cSld>
  <p:clrMapOvr>
    <a:masterClrMapping/>
  </p:clrMapOvr>
  <p:transition xmlns:p14="http://schemas.microsoft.com/office/powerpoint/2010/mai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Webnote 330</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DF86678-1078-E14E-B4EC-9A25F7024F0D}" type="slidenum">
              <a:rPr lang="en-US"/>
              <a:pPr>
                <a:defRPr/>
              </a:pPr>
              <a:t>‹#›</a:t>
            </a:fld>
            <a:endParaRPr lang="en-US"/>
          </a:p>
        </p:txBody>
      </p:sp>
    </p:spTree>
    <p:extLst>
      <p:ext uri="{BB962C8B-B14F-4D97-AF65-F5344CB8AC3E}">
        <p14:creationId xmlns:p14="http://schemas.microsoft.com/office/powerpoint/2010/main" val="346719067"/>
      </p:ext>
    </p:extLst>
  </p:cSld>
  <p:clrMapOvr>
    <a:masterClrMapping/>
  </p:clrMapOvr>
  <p:transition xmlns:p14="http://schemas.microsoft.com/office/powerpoint/2010/mai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Webnote 330</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F90C25C-96E7-594B-8CF7-6539219373BA}" type="slidenum">
              <a:rPr lang="en-US"/>
              <a:pPr>
                <a:defRPr/>
              </a:pPr>
              <a:t>‹#›</a:t>
            </a:fld>
            <a:endParaRPr lang="en-US"/>
          </a:p>
        </p:txBody>
      </p:sp>
    </p:spTree>
    <p:extLst>
      <p:ext uri="{BB962C8B-B14F-4D97-AF65-F5344CB8AC3E}">
        <p14:creationId xmlns:p14="http://schemas.microsoft.com/office/powerpoint/2010/main" val="1595945443"/>
      </p:ext>
    </p:extLst>
  </p:cSld>
  <p:clrMapOvr>
    <a:masterClrMapping/>
  </p:clrMapOvr>
  <p:transition xmlns:p14="http://schemas.microsoft.com/office/powerpoint/2010/mai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Webnote 330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74AF747-0605-3D49-9544-757374DB54DF}" type="slidenum">
              <a:rPr lang="en-US"/>
              <a:pPr>
                <a:defRPr/>
              </a:pPr>
              <a:t>‹#›</a:t>
            </a:fld>
            <a:endParaRPr lang="en-US"/>
          </a:p>
        </p:txBody>
      </p:sp>
    </p:spTree>
    <p:extLst>
      <p:ext uri="{BB962C8B-B14F-4D97-AF65-F5344CB8AC3E}">
        <p14:creationId xmlns:p14="http://schemas.microsoft.com/office/powerpoint/2010/main" val="137353593"/>
      </p:ext>
    </p:extLst>
  </p:cSld>
  <p:clrMapOvr>
    <a:masterClrMapping/>
  </p:clrMapOvr>
  <p:transition xmlns:p14="http://schemas.microsoft.com/office/powerpoint/2010/mai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Webnote 330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25E1FF-EA21-4040-AD95-DFB05A4C5173}" type="slidenum">
              <a:rPr lang="en-US"/>
              <a:pPr>
                <a:defRPr/>
              </a:pPr>
              <a:t>‹#›</a:t>
            </a:fld>
            <a:endParaRPr lang="en-US"/>
          </a:p>
        </p:txBody>
      </p:sp>
    </p:spTree>
    <p:extLst>
      <p:ext uri="{BB962C8B-B14F-4D97-AF65-F5344CB8AC3E}">
        <p14:creationId xmlns:p14="http://schemas.microsoft.com/office/powerpoint/2010/main" val="1873905658"/>
      </p:ext>
    </p:extLst>
  </p:cSld>
  <p:clrMapOvr>
    <a:masterClrMapping/>
  </p:clrMapOvr>
  <p:transition xmlns:p14="http://schemas.microsoft.com/office/powerpoint/2010/main">
    <p:comb/>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7891" name="Rectangle 3"/>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78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latin typeface="Arial" charset="0"/>
                <a:cs typeface="+mn-cs"/>
              </a:defRPr>
            </a:lvl1pPr>
          </a:lstStyle>
          <a:p>
            <a:pPr>
              <a:defRPr/>
            </a:pPr>
            <a:r>
              <a:rPr lang="en-US"/>
              <a:t>Webnote 330</a:t>
            </a:r>
          </a:p>
        </p:txBody>
      </p:sp>
      <p:sp>
        <p:nvSpPr>
          <p:cNvPr id="378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latin typeface="Arial" charset="0"/>
                <a:cs typeface="+mn-cs"/>
              </a:defRPr>
            </a:lvl1pPr>
          </a:lstStyle>
          <a:p>
            <a:pPr>
              <a:defRPr/>
            </a:pPr>
            <a:endParaRPr lang="en-US"/>
          </a:p>
        </p:txBody>
      </p:sp>
      <p:sp>
        <p:nvSpPr>
          <p:cNvPr id="378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charset="0"/>
                <a:cs typeface="+mn-cs"/>
              </a:defRPr>
            </a:lvl1pPr>
          </a:lstStyle>
          <a:p>
            <a:pPr>
              <a:defRPr/>
            </a:pPr>
            <a:fld id="{4ECE092B-5C3B-3449-94AC-B6A5B4E99030}"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3"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ransition xmlns:p14="http://schemas.microsoft.com/office/powerpoint/2010/main">
    <p:comb/>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fade">
                                      <p:cBhvr>
                                        <p:cTn id="7" dur="800" decel="100000"/>
                                        <p:tgtEl>
                                          <p:spTgt spid="37890"/>
                                        </p:tgtEl>
                                      </p:cBhvr>
                                    </p:animEffect>
                                    <p:anim calcmode="lin" valueType="num">
                                      <p:cBhvr>
                                        <p:cTn id="8" dur="800" decel="100000" fill="hold"/>
                                        <p:tgtEl>
                                          <p:spTgt spid="37890"/>
                                        </p:tgtEl>
                                        <p:attrNameLst>
                                          <p:attrName>style.rotation</p:attrName>
                                        </p:attrNameLst>
                                      </p:cBhvr>
                                      <p:tavLst>
                                        <p:tav tm="0">
                                          <p:val>
                                            <p:fltVal val="-90"/>
                                          </p:val>
                                        </p:tav>
                                        <p:tav tm="100000">
                                          <p:val>
                                            <p:fltVal val="0"/>
                                          </p:val>
                                        </p:tav>
                                      </p:tavLst>
                                    </p:anim>
                                    <p:anim calcmode="lin" valueType="num">
                                      <p:cBhvr>
                                        <p:cTn id="9" dur="800" decel="100000" fill="hold"/>
                                        <p:tgtEl>
                                          <p:spTgt spid="37890"/>
                                        </p:tgtEl>
                                        <p:attrNameLst>
                                          <p:attrName>ppt_x</p:attrName>
                                        </p:attrNameLst>
                                      </p:cBhvr>
                                      <p:tavLst>
                                        <p:tav tm="0">
                                          <p:val>
                                            <p:strVal val="#ppt_x+0.4"/>
                                          </p:val>
                                        </p:tav>
                                        <p:tav tm="100000">
                                          <p:val>
                                            <p:strVal val="#ppt_x-0.05"/>
                                          </p:val>
                                        </p:tav>
                                      </p:tavLst>
                                    </p:anim>
                                    <p:anim calcmode="lin" valueType="num">
                                      <p:cBhvr>
                                        <p:cTn id="10" dur="800" decel="100000" fill="hold"/>
                                        <p:tgtEl>
                                          <p:spTgt spid="3789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789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7890"/>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7891">
                                            <p:txEl>
                                              <p:pRg st="0" end="0"/>
                                            </p:txEl>
                                          </p:spTgt>
                                        </p:tgtEl>
                                        <p:attrNameLst>
                                          <p:attrName>style.visibility</p:attrName>
                                        </p:attrNameLst>
                                      </p:cBhvr>
                                      <p:to>
                                        <p:strVal val="visible"/>
                                      </p:to>
                                    </p:set>
                                    <p:animEffect transition="in" filter="fade">
                                      <p:cBhvr>
                                        <p:cTn id="17" dur="1000"/>
                                        <p:tgtEl>
                                          <p:spTgt spid="37891">
                                            <p:txEl>
                                              <p:pRg st="0" end="0"/>
                                            </p:txEl>
                                          </p:spTgt>
                                        </p:tgtEl>
                                      </p:cBhvr>
                                    </p:animEffect>
                                    <p:anim calcmode="lin" valueType="num">
                                      <p:cBhvr>
                                        <p:cTn id="18" dur="10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7891">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7891">
                                            <p:txEl>
                                              <p:pRg st="1" end="1"/>
                                            </p:txEl>
                                          </p:spTgt>
                                        </p:tgtEl>
                                        <p:attrNameLst>
                                          <p:attrName>style.visibility</p:attrName>
                                        </p:attrNameLst>
                                      </p:cBhvr>
                                      <p:to>
                                        <p:strVal val="visible"/>
                                      </p:to>
                                    </p:set>
                                    <p:animEffect transition="in" filter="fade">
                                      <p:cBhvr>
                                        <p:cTn id="22" dur="1000"/>
                                        <p:tgtEl>
                                          <p:spTgt spid="37891">
                                            <p:txEl>
                                              <p:pRg st="1" end="1"/>
                                            </p:txEl>
                                          </p:spTgt>
                                        </p:tgtEl>
                                      </p:cBhvr>
                                    </p:animEffect>
                                    <p:anim calcmode="lin" valueType="num">
                                      <p:cBhvr>
                                        <p:cTn id="23" dur="10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7891">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7891">
                                            <p:txEl>
                                              <p:pRg st="2" end="2"/>
                                            </p:txEl>
                                          </p:spTgt>
                                        </p:tgtEl>
                                        <p:attrNameLst>
                                          <p:attrName>style.visibility</p:attrName>
                                        </p:attrNameLst>
                                      </p:cBhvr>
                                      <p:to>
                                        <p:strVal val="visible"/>
                                      </p:to>
                                    </p:set>
                                    <p:animEffect transition="in" filter="fade">
                                      <p:cBhvr>
                                        <p:cTn id="27" dur="1000"/>
                                        <p:tgtEl>
                                          <p:spTgt spid="37891">
                                            <p:txEl>
                                              <p:pRg st="2" end="2"/>
                                            </p:txEl>
                                          </p:spTgt>
                                        </p:tgtEl>
                                      </p:cBhvr>
                                    </p:animEffect>
                                    <p:anim calcmode="lin" valueType="num">
                                      <p:cBhvr>
                                        <p:cTn id="28" dur="10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7891">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7891">
                                            <p:txEl>
                                              <p:pRg st="3" end="3"/>
                                            </p:txEl>
                                          </p:spTgt>
                                        </p:tgtEl>
                                        <p:attrNameLst>
                                          <p:attrName>style.visibility</p:attrName>
                                        </p:attrNameLst>
                                      </p:cBhvr>
                                      <p:to>
                                        <p:strVal val="visible"/>
                                      </p:to>
                                    </p:set>
                                    <p:animEffect transition="in" filter="fade">
                                      <p:cBhvr>
                                        <p:cTn id="32" dur="1000"/>
                                        <p:tgtEl>
                                          <p:spTgt spid="37891">
                                            <p:txEl>
                                              <p:pRg st="3" end="3"/>
                                            </p:txEl>
                                          </p:spTgt>
                                        </p:tgtEl>
                                      </p:cBhvr>
                                    </p:animEffect>
                                    <p:anim calcmode="lin" valueType="num">
                                      <p:cBhvr>
                                        <p:cTn id="33" dur="1000" fill="hold"/>
                                        <p:tgtEl>
                                          <p:spTgt spid="37891">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7891">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7891">
                                            <p:txEl>
                                              <p:pRg st="4" end="4"/>
                                            </p:txEl>
                                          </p:spTgt>
                                        </p:tgtEl>
                                        <p:attrNameLst>
                                          <p:attrName>style.visibility</p:attrName>
                                        </p:attrNameLst>
                                      </p:cBhvr>
                                      <p:to>
                                        <p:strVal val="visible"/>
                                      </p:to>
                                    </p:set>
                                    <p:animEffect transition="in" filter="fade">
                                      <p:cBhvr>
                                        <p:cTn id="37" dur="1000"/>
                                        <p:tgtEl>
                                          <p:spTgt spid="37891">
                                            <p:txEl>
                                              <p:pRg st="4" end="4"/>
                                            </p:txEl>
                                          </p:spTgt>
                                        </p:tgtEl>
                                      </p:cBhvr>
                                    </p:animEffect>
                                    <p:anim calcmode="lin" valueType="num">
                                      <p:cBhvr>
                                        <p:cTn id="38" dur="1000" fill="hold"/>
                                        <p:tgtEl>
                                          <p:spTgt spid="37891">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789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tmplLst>
          <p:tmpl lvl="1">
            <p:tnLst>
              <p:par>
                <p:cTn xmlns:p14="http://schemas.microsoft.com/office/powerpoint/2010/main" presetID="47" presetClass="entr" presetSubtype="0" fill="hold" nodeType="clickEffect">
                  <p:stCondLst>
                    <p:cond delay="0"/>
                  </p:stCondLst>
                  <p:childTnLst>
                    <p:set>
                      <p:cBhvr>
                        <p:cTn dur="1" fill="hold">
                          <p:stCondLst>
                            <p:cond delay="0"/>
                          </p:stCondLst>
                        </p:cTn>
                        <p:tgtEl>
                          <p:spTgt spid="37891"/>
                        </p:tgtEl>
                        <p:attrNameLst>
                          <p:attrName>style.visibility</p:attrName>
                        </p:attrNameLst>
                      </p:cBhvr>
                      <p:to>
                        <p:strVal val="visible"/>
                      </p:to>
                    </p:set>
                    <p:animEffect transition="in" filter="fade">
                      <p:cBhvr>
                        <p:cTn dur="1000"/>
                        <p:tgtEl>
                          <p:spTgt spid="37891"/>
                        </p:tgtEl>
                      </p:cBhvr>
                    </p:animEffect>
                    <p:anim calcmode="lin" valueType="num">
                      <p:cBhvr>
                        <p:cTn dur="1000" fill="hold"/>
                        <p:tgtEl>
                          <p:spTgt spid="37891"/>
                        </p:tgtEl>
                        <p:attrNameLst>
                          <p:attrName>ppt_x</p:attrName>
                        </p:attrNameLst>
                      </p:cBhvr>
                      <p:tavLst>
                        <p:tav tm="0">
                          <p:val>
                            <p:strVal val="#ppt_x"/>
                          </p:val>
                        </p:tav>
                        <p:tav tm="100000">
                          <p:val>
                            <p:strVal val="#ppt_x"/>
                          </p:val>
                        </p:tav>
                      </p:tavLst>
                    </p:anim>
                    <p:anim calcmode="lin" valueType="num">
                      <p:cBhvr>
                        <p:cTn dur="1000" fill="hold"/>
                        <p:tgtEl>
                          <p:spTgt spid="37891"/>
                        </p:tgtEl>
                        <p:attrNameLst>
                          <p:attrName>ppt_y</p:attrName>
                        </p:attrNameLst>
                      </p:cBhvr>
                      <p:tavLst>
                        <p:tav tm="0">
                          <p:val>
                            <p:strVal val="#ppt_y-.1"/>
                          </p:val>
                        </p:tav>
                        <p:tav tm="100000">
                          <p:val>
                            <p:strVal val="#ppt_y"/>
                          </p:val>
                        </p:tav>
                      </p:tavLst>
                    </p:anim>
                  </p:childTnLst>
                </p:cTn>
              </p:par>
            </p:tnLst>
          </p:tmpl>
          <p:tmpl lvl="2">
            <p:tnLst>
              <p:par>
                <p:cTn xmlns:p14="http://schemas.microsoft.com/office/powerpoint/2010/main" presetID="47" presetClass="entr" presetSubtype="0" fill="hold" nodeType="withEffect">
                  <p:stCondLst>
                    <p:cond delay="0"/>
                  </p:stCondLst>
                  <p:childTnLst>
                    <p:set>
                      <p:cBhvr>
                        <p:cTn dur="1" fill="hold">
                          <p:stCondLst>
                            <p:cond delay="0"/>
                          </p:stCondLst>
                        </p:cTn>
                        <p:tgtEl>
                          <p:spTgt spid="37891"/>
                        </p:tgtEl>
                        <p:attrNameLst>
                          <p:attrName>style.visibility</p:attrName>
                        </p:attrNameLst>
                      </p:cBhvr>
                      <p:to>
                        <p:strVal val="visible"/>
                      </p:to>
                    </p:set>
                    <p:animEffect transition="in" filter="fade">
                      <p:cBhvr>
                        <p:cTn dur="1000"/>
                        <p:tgtEl>
                          <p:spTgt spid="37891"/>
                        </p:tgtEl>
                      </p:cBhvr>
                    </p:animEffect>
                    <p:anim calcmode="lin" valueType="num">
                      <p:cBhvr>
                        <p:cTn dur="1000" fill="hold"/>
                        <p:tgtEl>
                          <p:spTgt spid="37891"/>
                        </p:tgtEl>
                        <p:attrNameLst>
                          <p:attrName>ppt_x</p:attrName>
                        </p:attrNameLst>
                      </p:cBhvr>
                      <p:tavLst>
                        <p:tav tm="0">
                          <p:val>
                            <p:strVal val="#ppt_x"/>
                          </p:val>
                        </p:tav>
                        <p:tav tm="100000">
                          <p:val>
                            <p:strVal val="#ppt_x"/>
                          </p:val>
                        </p:tav>
                      </p:tavLst>
                    </p:anim>
                    <p:anim calcmode="lin" valueType="num">
                      <p:cBhvr>
                        <p:cTn dur="1000" fill="hold"/>
                        <p:tgtEl>
                          <p:spTgt spid="37891"/>
                        </p:tgtEl>
                        <p:attrNameLst>
                          <p:attrName>ppt_y</p:attrName>
                        </p:attrNameLst>
                      </p:cBhvr>
                      <p:tavLst>
                        <p:tav tm="0">
                          <p:val>
                            <p:strVal val="#ppt_y-.1"/>
                          </p:val>
                        </p:tav>
                        <p:tav tm="100000">
                          <p:val>
                            <p:strVal val="#ppt_y"/>
                          </p:val>
                        </p:tav>
                      </p:tavLst>
                    </p:anim>
                  </p:childTnLst>
                </p:cTn>
              </p:par>
            </p:tnLst>
          </p:tmpl>
          <p:tmpl lvl="3">
            <p:tnLst>
              <p:par>
                <p:cTn xmlns:p14="http://schemas.microsoft.com/office/powerpoint/2010/main" presetID="47" presetClass="entr" presetSubtype="0" fill="hold" nodeType="withEffect">
                  <p:stCondLst>
                    <p:cond delay="0"/>
                  </p:stCondLst>
                  <p:childTnLst>
                    <p:set>
                      <p:cBhvr>
                        <p:cTn dur="1" fill="hold">
                          <p:stCondLst>
                            <p:cond delay="0"/>
                          </p:stCondLst>
                        </p:cTn>
                        <p:tgtEl>
                          <p:spTgt spid="37891"/>
                        </p:tgtEl>
                        <p:attrNameLst>
                          <p:attrName>style.visibility</p:attrName>
                        </p:attrNameLst>
                      </p:cBhvr>
                      <p:to>
                        <p:strVal val="visible"/>
                      </p:to>
                    </p:set>
                    <p:animEffect transition="in" filter="fade">
                      <p:cBhvr>
                        <p:cTn dur="1000"/>
                        <p:tgtEl>
                          <p:spTgt spid="37891"/>
                        </p:tgtEl>
                      </p:cBhvr>
                    </p:animEffect>
                    <p:anim calcmode="lin" valueType="num">
                      <p:cBhvr>
                        <p:cTn dur="1000" fill="hold"/>
                        <p:tgtEl>
                          <p:spTgt spid="37891"/>
                        </p:tgtEl>
                        <p:attrNameLst>
                          <p:attrName>ppt_x</p:attrName>
                        </p:attrNameLst>
                      </p:cBhvr>
                      <p:tavLst>
                        <p:tav tm="0">
                          <p:val>
                            <p:strVal val="#ppt_x"/>
                          </p:val>
                        </p:tav>
                        <p:tav tm="100000">
                          <p:val>
                            <p:strVal val="#ppt_x"/>
                          </p:val>
                        </p:tav>
                      </p:tavLst>
                    </p:anim>
                    <p:anim calcmode="lin" valueType="num">
                      <p:cBhvr>
                        <p:cTn dur="1000" fill="hold"/>
                        <p:tgtEl>
                          <p:spTgt spid="37891"/>
                        </p:tgtEl>
                        <p:attrNameLst>
                          <p:attrName>ppt_y</p:attrName>
                        </p:attrNameLst>
                      </p:cBhvr>
                      <p:tavLst>
                        <p:tav tm="0">
                          <p:val>
                            <p:strVal val="#ppt_y-.1"/>
                          </p:val>
                        </p:tav>
                        <p:tav tm="100000">
                          <p:val>
                            <p:strVal val="#ppt_y"/>
                          </p:val>
                        </p:tav>
                      </p:tavLst>
                    </p:anim>
                  </p:childTnLst>
                </p:cTn>
              </p:par>
            </p:tnLst>
          </p:tmpl>
          <p:tmpl lvl="4">
            <p:tnLst>
              <p:par>
                <p:cTn xmlns:p14="http://schemas.microsoft.com/office/powerpoint/2010/main" presetID="47" presetClass="entr" presetSubtype="0" fill="hold" nodeType="withEffect">
                  <p:stCondLst>
                    <p:cond delay="0"/>
                  </p:stCondLst>
                  <p:childTnLst>
                    <p:set>
                      <p:cBhvr>
                        <p:cTn dur="1" fill="hold">
                          <p:stCondLst>
                            <p:cond delay="0"/>
                          </p:stCondLst>
                        </p:cTn>
                        <p:tgtEl>
                          <p:spTgt spid="37891"/>
                        </p:tgtEl>
                        <p:attrNameLst>
                          <p:attrName>style.visibility</p:attrName>
                        </p:attrNameLst>
                      </p:cBhvr>
                      <p:to>
                        <p:strVal val="visible"/>
                      </p:to>
                    </p:set>
                    <p:animEffect transition="in" filter="fade">
                      <p:cBhvr>
                        <p:cTn dur="1000"/>
                        <p:tgtEl>
                          <p:spTgt spid="37891"/>
                        </p:tgtEl>
                      </p:cBhvr>
                    </p:animEffect>
                    <p:anim calcmode="lin" valueType="num">
                      <p:cBhvr>
                        <p:cTn dur="1000" fill="hold"/>
                        <p:tgtEl>
                          <p:spTgt spid="37891"/>
                        </p:tgtEl>
                        <p:attrNameLst>
                          <p:attrName>ppt_x</p:attrName>
                        </p:attrNameLst>
                      </p:cBhvr>
                      <p:tavLst>
                        <p:tav tm="0">
                          <p:val>
                            <p:strVal val="#ppt_x"/>
                          </p:val>
                        </p:tav>
                        <p:tav tm="100000">
                          <p:val>
                            <p:strVal val="#ppt_x"/>
                          </p:val>
                        </p:tav>
                      </p:tavLst>
                    </p:anim>
                    <p:anim calcmode="lin" valueType="num">
                      <p:cBhvr>
                        <p:cTn dur="1000" fill="hold"/>
                        <p:tgtEl>
                          <p:spTgt spid="37891"/>
                        </p:tgtEl>
                        <p:attrNameLst>
                          <p:attrName>ppt_y</p:attrName>
                        </p:attrNameLst>
                      </p:cBhvr>
                      <p:tavLst>
                        <p:tav tm="0">
                          <p:val>
                            <p:strVal val="#ppt_y-.1"/>
                          </p:val>
                        </p:tav>
                        <p:tav tm="100000">
                          <p:val>
                            <p:strVal val="#ppt_y"/>
                          </p:val>
                        </p:tav>
                      </p:tavLst>
                    </p:anim>
                  </p:childTnLst>
                </p:cTn>
              </p:par>
            </p:tnLst>
          </p:tmpl>
          <p:tmpl lvl="5">
            <p:tnLst>
              <p:par>
                <p:cTn xmlns:p14="http://schemas.microsoft.com/office/powerpoint/2010/main" presetID="47" presetClass="entr" presetSubtype="0" fill="hold" nodeType="withEffect">
                  <p:stCondLst>
                    <p:cond delay="0"/>
                  </p:stCondLst>
                  <p:childTnLst>
                    <p:set>
                      <p:cBhvr>
                        <p:cTn dur="1" fill="hold">
                          <p:stCondLst>
                            <p:cond delay="0"/>
                          </p:stCondLst>
                        </p:cTn>
                        <p:tgtEl>
                          <p:spTgt spid="37891"/>
                        </p:tgtEl>
                        <p:attrNameLst>
                          <p:attrName>style.visibility</p:attrName>
                        </p:attrNameLst>
                      </p:cBhvr>
                      <p:to>
                        <p:strVal val="visible"/>
                      </p:to>
                    </p:set>
                    <p:animEffect transition="in" filter="fade">
                      <p:cBhvr>
                        <p:cTn dur="1000"/>
                        <p:tgtEl>
                          <p:spTgt spid="37891"/>
                        </p:tgtEl>
                      </p:cBhvr>
                    </p:animEffect>
                    <p:anim calcmode="lin" valueType="num">
                      <p:cBhvr>
                        <p:cTn dur="1000" fill="hold"/>
                        <p:tgtEl>
                          <p:spTgt spid="37891"/>
                        </p:tgtEl>
                        <p:attrNameLst>
                          <p:attrName>ppt_x</p:attrName>
                        </p:attrNameLst>
                      </p:cBhvr>
                      <p:tavLst>
                        <p:tav tm="0">
                          <p:val>
                            <p:strVal val="#ppt_x"/>
                          </p:val>
                        </p:tav>
                        <p:tav tm="100000">
                          <p:val>
                            <p:strVal val="#ppt_x"/>
                          </p:val>
                        </p:tav>
                      </p:tavLst>
                    </p:anim>
                    <p:anim calcmode="lin" valueType="num">
                      <p:cBhvr>
                        <p:cTn dur="1000" fill="hold"/>
                        <p:tgtEl>
                          <p:spTgt spid="37891"/>
                        </p:tgtEl>
                        <p:attrNameLst>
                          <p:attrName>ppt_y</p:attrName>
                        </p:attrNameLst>
                      </p:cBhvr>
                      <p:tavLst>
                        <p:tav tm="0">
                          <p:val>
                            <p:strVal val="#ppt_y-.1"/>
                          </p:val>
                        </p:tav>
                        <p:tav tm="100000">
                          <p:val>
                            <p:strVal val="#ppt_y"/>
                          </p:val>
                        </p:tav>
                      </p:tavLst>
                    </p:anim>
                  </p:childTnLst>
                </p:cTn>
              </p:par>
            </p:tnLst>
          </p:tmpl>
        </p:tmplLst>
      </p:bldP>
    </p:bldLst>
  </p:timing>
  <p:hf hdr="0" ft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ＭＳ Ｐゴシック" charset="0"/>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cs typeface="ＭＳ Ｐゴシック"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defRPr>
      </a:lvl9pPr>
    </p:titleStyle>
    <p:bodyStyle>
      <a:lvl1pPr marL="342900" indent="-342900" algn="l" rtl="0" eaLnBrk="0" fontAlgn="base" hangingPunct="0">
        <a:spcBef>
          <a:spcPct val="20000"/>
        </a:spcBef>
        <a:spcAft>
          <a:spcPct val="0"/>
        </a:spcAft>
        <a:buClr>
          <a:schemeClr val="hlink"/>
        </a:buClr>
        <a:buSzPct val="65000"/>
        <a:buFont typeface="Wingdings" charset="0"/>
        <a:buChar char="n"/>
        <a:defRPr sz="3200">
          <a:solidFill>
            <a:schemeClr val="tx1"/>
          </a:solidFill>
          <a:effectLst>
            <a:outerShdw blurRad="38100" dist="38100" dir="2700000" algn="tl">
              <a:srgbClr val="000000"/>
            </a:outerShdw>
          </a:effectLst>
          <a:latin typeface="+mn-lt"/>
          <a:ea typeface="+mn-ea"/>
          <a:cs typeface="ＭＳ Ｐゴシック" charset="0"/>
        </a:defRPr>
      </a:lvl1pPr>
      <a:lvl2pPr marL="742950" indent="-285750" algn="l" rtl="0" eaLnBrk="0" fontAlgn="base" hangingPunct="0">
        <a:spcBef>
          <a:spcPct val="20000"/>
        </a:spcBef>
        <a:spcAft>
          <a:spcPct val="0"/>
        </a:spcAft>
        <a:buClr>
          <a:schemeClr val="folHlink"/>
        </a:buClr>
        <a:buSzPct val="65000"/>
        <a:buFont typeface="Wingdings" charset="0"/>
        <a:buChar char="n"/>
        <a:defRPr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65000"/>
        <a:buFont typeface="Wingdings" charset="0"/>
        <a:buChar char="n"/>
        <a:defRPr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folHlink"/>
        </a:buClr>
        <a:buSzPct val="65000"/>
        <a:buFont typeface="Wingdings" charset="0"/>
        <a:buChar char="n"/>
        <a:defRPr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65000"/>
        <a:buFont typeface="Wingdings" charset="0"/>
        <a:buChar char="n"/>
        <a:defRPr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65000"/>
        <a:buFont typeface="Wingdings" charset="0"/>
        <a:buChar char="n"/>
        <a:defRPr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65000"/>
        <a:buFont typeface="Wingdings" charset="0"/>
        <a:buChar char="n"/>
        <a:defRPr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65000"/>
        <a:buFont typeface="Wingdings" charset="0"/>
        <a:buChar char="n"/>
        <a:defRPr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65000"/>
        <a:buFont typeface="Wingdings" charset="0"/>
        <a:buChar char="n"/>
        <a:defRPr sz="2000">
          <a:solidFill>
            <a:schemeClr val="tx1"/>
          </a:solidFill>
          <a:effectLst>
            <a:outerShdw blurRad="38100" dist="38100" dir="2700000" algn="tl">
              <a:srgbClr val="000000"/>
            </a:outerShdw>
          </a:effectLst>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3.wmf"/><Relationship Id="rId5" Type="http://schemas.openxmlformats.org/officeDocument/2006/relationships/comments" Target="../comments/comment1.xml"/><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3.wmf"/><Relationship Id="rId5" Type="http://schemas.openxmlformats.org/officeDocument/2006/relationships/comments" Target="../comments/comment2.xml"/><Relationship Id="rId1" Type="http://schemas.openxmlformats.org/officeDocument/2006/relationships/vmlDrawing" Target="../drawings/vmlDrawing2.vml"/><Relationship Id="rId2"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4.wmf"/><Relationship Id="rId5" Type="http://schemas.openxmlformats.org/officeDocument/2006/relationships/comments" Target="../comments/comment3.xml"/><Relationship Id="rId1" Type="http://schemas.openxmlformats.org/officeDocument/2006/relationships/vmlDrawing" Target="../drawings/vmlDrawing3.vml"/><Relationship Id="rId2"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comments" Target="../comments/commen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a:t>Webnote 330</a:t>
            </a:r>
          </a:p>
        </p:txBody>
      </p:sp>
      <p:sp>
        <p:nvSpPr>
          <p:cNvPr id="8" name="Rectangle 6"/>
          <p:cNvSpPr>
            <a:spLocks noGrp="1" noChangeArrowheads="1"/>
          </p:cNvSpPr>
          <p:nvPr>
            <p:ph type="sldNum" sz="quarter" idx="12"/>
          </p:nvPr>
        </p:nvSpPr>
        <p:spPr/>
        <p:txBody>
          <a:bodyPr/>
          <a:lstStyle/>
          <a:p>
            <a:pPr>
              <a:defRPr/>
            </a:pPr>
            <a:fld id="{8F6307A0-FEE5-694D-B0FF-836754A2C4AD}" type="slidenum">
              <a:rPr lang="en-US"/>
              <a:pPr>
                <a:defRPr/>
              </a:pPr>
              <a:t>1</a:t>
            </a:fld>
            <a:endParaRPr lang="en-US"/>
          </a:p>
        </p:txBody>
      </p:sp>
      <p:sp>
        <p:nvSpPr>
          <p:cNvPr id="55298" name="Rectangle 2"/>
          <p:cNvSpPr>
            <a:spLocks noGrp="1" noChangeArrowheads="1"/>
          </p:cNvSpPr>
          <p:nvPr>
            <p:ph type="ctrTitle"/>
          </p:nvPr>
        </p:nvSpPr>
        <p:spPr>
          <a:xfrm>
            <a:off x="685800" y="1676400"/>
            <a:ext cx="7924800" cy="1219200"/>
          </a:xfrm>
        </p:spPr>
        <p:txBody>
          <a:bodyPr/>
          <a:lstStyle/>
          <a:p>
            <a:pPr eaLnBrk="1" hangingPunct="1">
              <a:defRPr/>
            </a:pPr>
            <a:r>
              <a:rPr lang="de-DE" dirty="0" err="1" smtClean="0">
                <a:cs typeface="+mj-cs"/>
              </a:rPr>
              <a:t>Laffer</a:t>
            </a:r>
            <a:r>
              <a:rPr lang="de-DE" dirty="0" smtClean="0">
                <a:cs typeface="+mj-cs"/>
              </a:rPr>
              <a:t> </a:t>
            </a:r>
            <a:r>
              <a:rPr lang="de-DE" dirty="0" err="1" smtClean="0">
                <a:cs typeface="+mj-cs"/>
              </a:rPr>
              <a:t>curve</a:t>
            </a:r>
            <a:endParaRPr lang="en-US" dirty="0" smtClean="0">
              <a:cs typeface="+mj-cs"/>
            </a:endParaRPr>
          </a:p>
        </p:txBody>
      </p:sp>
      <p:sp>
        <p:nvSpPr>
          <p:cNvPr id="55299" name="Rectangle 3"/>
          <p:cNvSpPr>
            <a:spLocks noGrp="1" noChangeArrowheads="1"/>
          </p:cNvSpPr>
          <p:nvPr>
            <p:ph type="subTitle" idx="1"/>
          </p:nvPr>
        </p:nvSpPr>
        <p:spPr>
          <a:xfrm>
            <a:off x="1371600" y="2971800"/>
            <a:ext cx="6705600" cy="2819400"/>
          </a:xfrm>
        </p:spPr>
        <p:txBody>
          <a:bodyPr/>
          <a:lstStyle/>
          <a:p>
            <a:pPr eaLnBrk="1" hangingPunct="1">
              <a:buFont typeface="Wingdings" charset="0"/>
              <a:buChar char=""/>
              <a:defRPr/>
            </a:pPr>
            <a:r>
              <a:rPr lang="en-GB" sz="1800" smtClean="0">
                <a:solidFill>
                  <a:schemeClr val="folHlink"/>
                </a:solidFill>
                <a:effectLst/>
                <a:latin typeface="Arial Black" charset="0"/>
                <a:cs typeface="+mn-cs"/>
              </a:rPr>
              <a:t>Laffer was an economic advisor to U.S. president Ronald Reagan in the 1980’s</a:t>
            </a:r>
          </a:p>
          <a:p>
            <a:pPr eaLnBrk="1" hangingPunct="1">
              <a:buFont typeface="Wingdings" charset="0"/>
              <a:buChar char=""/>
              <a:defRPr/>
            </a:pPr>
            <a:r>
              <a:rPr lang="en-GB" sz="1800" smtClean="0">
                <a:solidFill>
                  <a:schemeClr val="folHlink"/>
                </a:solidFill>
                <a:effectLst/>
                <a:latin typeface="Arial Black" charset="0"/>
                <a:cs typeface="+mn-cs"/>
              </a:rPr>
              <a:t>Laffer curve shows the relationship between tax rates and tax revenue arguing that cutting tax rates would have a double benefit of raising tax revenue and national output</a:t>
            </a:r>
          </a:p>
          <a:p>
            <a:pPr eaLnBrk="1" hangingPunct="1">
              <a:buFont typeface="Wingdings" charset="0"/>
              <a:buChar char=""/>
              <a:defRPr/>
            </a:pPr>
            <a:r>
              <a:rPr lang="en-GB" sz="1800" smtClean="0">
                <a:solidFill>
                  <a:schemeClr val="folHlink"/>
                </a:solidFill>
                <a:effectLst/>
                <a:latin typeface="Arial Black" charset="0"/>
                <a:cs typeface="+mn-cs"/>
              </a:rPr>
              <a:t>Laffer suggested that a reduction in U.S tax rates would lead to an increase in tax revenue and supply side economists supported the concept</a:t>
            </a:r>
            <a:endParaRPr lang="en-US" sz="1800" smtClean="0">
              <a:solidFill>
                <a:schemeClr val="folHlink"/>
              </a:solidFill>
              <a:effectLst/>
              <a:latin typeface="Arial Black" charset="0"/>
              <a:cs typeface="+mn-cs"/>
            </a:endParaRPr>
          </a:p>
          <a:p>
            <a:pPr eaLnBrk="1" hangingPunct="1">
              <a:buFont typeface="Wingdings" charset="0"/>
              <a:buChar char=""/>
              <a:defRPr/>
            </a:pPr>
            <a:endParaRPr lang="en-GB" sz="1800" b="1" smtClean="0">
              <a:solidFill>
                <a:schemeClr val="folHlink"/>
              </a:solidFill>
              <a:effectLst/>
              <a:cs typeface="+mn-cs"/>
            </a:endParaRPr>
          </a:p>
          <a:p>
            <a:pPr eaLnBrk="1" hangingPunct="1">
              <a:buFont typeface="Wingdings" charset="0"/>
              <a:buChar char=""/>
              <a:defRPr/>
            </a:pPr>
            <a:endParaRPr lang="en-US" sz="2000" b="1" smtClean="0">
              <a:solidFill>
                <a:srgbClr val="FF0000"/>
              </a:solidFill>
              <a:cs typeface="+mn-cs"/>
            </a:endParaRPr>
          </a:p>
          <a:p>
            <a:pPr eaLnBrk="1" hangingPunct="1">
              <a:buFont typeface="Wingdings" charset="0"/>
              <a:buChar char=""/>
              <a:defRPr/>
            </a:pPr>
            <a:endParaRPr lang="en-US" sz="2800" smtClean="0">
              <a:solidFill>
                <a:srgbClr val="FF0000"/>
              </a:solidFill>
              <a:cs typeface="+mn-cs"/>
            </a:endParaRPr>
          </a:p>
          <a:p>
            <a:pPr eaLnBrk="1" hangingPunct="1">
              <a:buFont typeface="Wingdings" charset="0"/>
              <a:buChar char="n"/>
              <a:defRPr/>
            </a:pPr>
            <a:endParaRPr lang="en-US" sz="2800" smtClean="0">
              <a:latin typeface="Georgia" charset="0"/>
              <a:cs typeface="+mn-cs"/>
            </a:endParaRPr>
          </a:p>
        </p:txBody>
      </p:sp>
      <p:sp>
        <p:nvSpPr>
          <p:cNvPr id="55300" name="Rectangle 4"/>
          <p:cNvSpPr>
            <a:spLocks noChangeArrowheads="1"/>
          </p:cNvSpPr>
          <p:nvPr/>
        </p:nvSpPr>
        <p:spPr bwMode="auto">
          <a:xfrm>
            <a:off x="762000" y="457200"/>
            <a:ext cx="7696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eaLnBrk="1" hangingPunct="1">
              <a:defRPr/>
            </a:pPr>
            <a:r>
              <a:rPr lang="de-DE" b="1" dirty="0">
                <a:solidFill>
                  <a:schemeClr val="folHlink"/>
                </a:solidFill>
                <a:effectLst>
                  <a:outerShdw blurRad="38100" dist="38100" dir="2700000" algn="tl">
                    <a:srgbClr val="000000"/>
                  </a:outerShdw>
                </a:effectLst>
                <a:latin typeface="Californian FB" charset="0"/>
                <a:cs typeface="+mn-cs"/>
              </a:rPr>
              <a:t>http:/</a:t>
            </a:r>
            <a:r>
              <a:rPr lang="de-DE" b="1" dirty="0" smtClean="0">
                <a:solidFill>
                  <a:schemeClr val="folHlink"/>
                </a:solidFill>
                <a:effectLst>
                  <a:outerShdw blurRad="38100" dist="38100" dir="2700000" algn="tl">
                    <a:srgbClr val="000000"/>
                  </a:outerShdw>
                </a:effectLst>
                <a:latin typeface="Californian FB" charset="0"/>
                <a:cs typeface="+mn-cs"/>
              </a:rPr>
              <a:t>/</a:t>
            </a:r>
            <a:r>
              <a:rPr lang="de-DE" b="1" dirty="0" err="1" smtClean="0">
                <a:solidFill>
                  <a:schemeClr val="folHlink"/>
                </a:solidFill>
                <a:effectLst>
                  <a:outerShdw blurRad="38100" dist="38100" dir="2700000" algn="tl">
                    <a:srgbClr val="000000"/>
                  </a:outerShdw>
                </a:effectLst>
                <a:latin typeface="Californian FB" charset="0"/>
                <a:cs typeface="+mn-cs"/>
              </a:rPr>
              <a:t>www.yellowsubmarine.com</a:t>
            </a:r>
            <a:r>
              <a:rPr lang="de-DE" b="1" dirty="0" smtClean="0">
                <a:solidFill>
                  <a:schemeClr val="folHlink"/>
                </a:solidFill>
                <a:effectLst>
                  <a:outerShdw blurRad="38100" dist="38100" dir="2700000" algn="tl">
                    <a:srgbClr val="000000"/>
                  </a:outerShdw>
                </a:effectLst>
                <a:latin typeface="Californian FB" charset="0"/>
                <a:cs typeface="+mn-cs"/>
              </a:rPr>
              <a:t>                                 </a:t>
            </a:r>
            <a:r>
              <a:rPr lang="de-DE" dirty="0" smtClean="0">
                <a:solidFill>
                  <a:schemeClr val="folHlink"/>
                </a:solidFill>
                <a:effectLst>
                  <a:outerShdw blurRad="38100" dist="38100" dir="2700000" algn="tl">
                    <a:srgbClr val="000000"/>
                  </a:outerShdw>
                </a:effectLst>
                <a:latin typeface="Californian FB" charset="0"/>
                <a:cs typeface="+mn-cs"/>
              </a:rPr>
              <a:t>Web </a:t>
            </a:r>
            <a:r>
              <a:rPr lang="de-DE" dirty="0" err="1" smtClean="0">
                <a:solidFill>
                  <a:schemeClr val="folHlink"/>
                </a:solidFill>
                <a:effectLst>
                  <a:outerShdw blurRad="38100" dist="38100" dir="2700000" algn="tl">
                    <a:srgbClr val="000000"/>
                  </a:outerShdw>
                </a:effectLst>
                <a:latin typeface="Californian FB" charset="0"/>
                <a:cs typeface="+mn-cs"/>
              </a:rPr>
              <a:t>note</a:t>
            </a:r>
            <a:r>
              <a:rPr lang="de-DE" dirty="0" smtClean="0">
                <a:solidFill>
                  <a:schemeClr val="folHlink"/>
                </a:solidFill>
                <a:effectLst>
                  <a:outerShdw blurRad="38100" dist="38100" dir="2700000" algn="tl">
                    <a:srgbClr val="000000"/>
                  </a:outerShdw>
                </a:effectLst>
                <a:latin typeface="Californian FB" charset="0"/>
                <a:cs typeface="+mn-cs"/>
              </a:rPr>
              <a:t>: 2341 </a:t>
            </a:r>
            <a:r>
              <a:rPr lang="de-DE" dirty="0" err="1">
                <a:solidFill>
                  <a:schemeClr val="folHlink"/>
                </a:solidFill>
                <a:effectLst>
                  <a:outerShdw blurRad="38100" dist="38100" dir="2700000" algn="tl">
                    <a:srgbClr val="000000"/>
                  </a:outerShdw>
                </a:effectLst>
                <a:latin typeface="Californian FB" charset="0"/>
                <a:cs typeface="+mn-cs"/>
              </a:rPr>
              <a:t>Laffer</a:t>
            </a:r>
            <a:r>
              <a:rPr lang="de-DE" dirty="0">
                <a:solidFill>
                  <a:schemeClr val="folHlink"/>
                </a:solidFill>
                <a:effectLst>
                  <a:outerShdw blurRad="38100" dist="38100" dir="2700000" algn="tl">
                    <a:srgbClr val="000000"/>
                  </a:outerShdw>
                </a:effectLst>
                <a:latin typeface="Californian FB" charset="0"/>
                <a:cs typeface="+mn-cs"/>
              </a:rPr>
              <a:t> </a:t>
            </a:r>
            <a:r>
              <a:rPr lang="de-DE" dirty="0" err="1">
                <a:solidFill>
                  <a:schemeClr val="folHlink"/>
                </a:solidFill>
                <a:effectLst>
                  <a:outerShdw blurRad="38100" dist="38100" dir="2700000" algn="tl">
                    <a:srgbClr val="000000"/>
                  </a:outerShdw>
                </a:effectLst>
                <a:latin typeface="Californian FB" charset="0"/>
                <a:cs typeface="+mn-cs"/>
              </a:rPr>
              <a:t>Curve</a:t>
            </a:r>
            <a:endParaRPr lang="en-US" dirty="0">
              <a:solidFill>
                <a:schemeClr val="folHlink"/>
              </a:solidFill>
              <a:effectLst>
                <a:outerShdw blurRad="38100" dist="38100" dir="2700000" algn="tl">
                  <a:srgbClr val="000000"/>
                </a:outerShdw>
              </a:effectLst>
              <a:latin typeface="Californian FB" charset="0"/>
              <a:cs typeface="+mn-cs"/>
            </a:endParaRPr>
          </a:p>
        </p:txBody>
      </p:sp>
    </p:spTree>
  </p:cSld>
  <p:clrMapOvr>
    <a:masterClrMapping/>
  </p:clrMapOvr>
  <p:transition xmlns:p14="http://schemas.microsoft.com/office/powerpoint/2010/main">
    <p:push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55298"/>
                                        </p:tgtEl>
                                        <p:attrNameLst>
                                          <p:attrName>style.visibility</p:attrName>
                                        </p:attrNameLst>
                                      </p:cBhvr>
                                      <p:to>
                                        <p:strVal val="visible"/>
                                      </p:to>
                                    </p:set>
                                    <p:anim calcmode="lin" valueType="num">
                                      <p:cBhvr additive="base">
                                        <p:cTn id="7" dur="500" fill="hold">
                                          <p:stCondLst>
                                            <p:cond delay="0"/>
                                          </p:stCondLst>
                                        </p:cTn>
                                        <p:tgtEl>
                                          <p:spTgt spid="55298"/>
                                        </p:tgtEl>
                                        <p:attrNameLst>
                                          <p:attrName>ppt_x</p:attrName>
                                        </p:attrNameLst>
                                      </p:cBhvr>
                                      <p:tavLst>
                                        <p:tav tm="0">
                                          <p:val>
                                            <p:strVal val="0-#ppt_w/2"/>
                                          </p:val>
                                        </p:tav>
                                        <p:tav tm="100000">
                                          <p:val>
                                            <p:strVal val="#ppt_x"/>
                                          </p:val>
                                        </p:tav>
                                      </p:tavLst>
                                    </p:anim>
                                    <p:anim calcmode="lin" valueType="num">
                                      <p:cBhvr additive="base">
                                        <p:cTn id="8" dur="500" fill="hold">
                                          <p:stCondLst>
                                            <p:cond delay="0"/>
                                          </p:stCondLst>
                                        </p:cTn>
                                        <p:tgtEl>
                                          <p:spTgt spid="5529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55299">
                                            <p:txEl>
                                              <p:pRg st="0" end="0"/>
                                            </p:txEl>
                                          </p:spTgt>
                                        </p:tgtEl>
                                        <p:attrNameLst>
                                          <p:attrName>style.visibility</p:attrName>
                                        </p:attrNameLst>
                                      </p:cBhvr>
                                      <p:to>
                                        <p:strVal val="visible"/>
                                      </p:to>
                                    </p:set>
                                    <p:animEffect transition="in" filter="fade">
                                      <p:cBhvr>
                                        <p:cTn id="13" dur="1000"/>
                                        <p:tgtEl>
                                          <p:spTgt spid="55299">
                                            <p:txEl>
                                              <p:pRg st="0" end="0"/>
                                            </p:txEl>
                                          </p:spTgt>
                                        </p:tgtEl>
                                      </p:cBhvr>
                                    </p:animEffect>
                                    <p:anim calcmode="lin" valueType="num">
                                      <p:cBhvr>
                                        <p:cTn id="14" dur="1000" fill="hold"/>
                                        <p:tgtEl>
                                          <p:spTgt spid="55299">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552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55299">
                                            <p:txEl>
                                              <p:pRg st="1" end="1"/>
                                            </p:txEl>
                                          </p:spTgt>
                                        </p:tgtEl>
                                        <p:attrNameLst>
                                          <p:attrName>style.visibility</p:attrName>
                                        </p:attrNameLst>
                                      </p:cBhvr>
                                      <p:to>
                                        <p:strVal val="visible"/>
                                      </p:to>
                                    </p:set>
                                    <p:animEffect transition="in" filter="fade">
                                      <p:cBhvr>
                                        <p:cTn id="20" dur="1000"/>
                                        <p:tgtEl>
                                          <p:spTgt spid="55299">
                                            <p:txEl>
                                              <p:pRg st="1" end="1"/>
                                            </p:txEl>
                                          </p:spTgt>
                                        </p:tgtEl>
                                      </p:cBhvr>
                                    </p:animEffect>
                                    <p:anim calcmode="lin" valueType="num">
                                      <p:cBhvr>
                                        <p:cTn id="21" dur="1000" fill="hold"/>
                                        <p:tgtEl>
                                          <p:spTgt spid="55299">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552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55299">
                                            <p:txEl>
                                              <p:pRg st="2" end="2"/>
                                            </p:txEl>
                                          </p:spTgt>
                                        </p:tgtEl>
                                        <p:attrNameLst>
                                          <p:attrName>style.visibility</p:attrName>
                                        </p:attrNameLst>
                                      </p:cBhvr>
                                      <p:to>
                                        <p:strVal val="visible"/>
                                      </p:to>
                                    </p:set>
                                    <p:animEffect transition="in" filter="fade">
                                      <p:cBhvr>
                                        <p:cTn id="27" dur="1000"/>
                                        <p:tgtEl>
                                          <p:spTgt spid="55299">
                                            <p:txEl>
                                              <p:pRg st="2" end="2"/>
                                            </p:txEl>
                                          </p:spTgt>
                                        </p:tgtEl>
                                      </p:cBhvr>
                                    </p:animEffect>
                                    <p:anim calcmode="lin" valueType="num">
                                      <p:cBhvr>
                                        <p:cTn id="28" dur="1000" fill="hold"/>
                                        <p:tgtEl>
                                          <p:spTgt spid="55299">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55299">
                                            <p:txEl>
                                              <p:pRg st="2" end="2"/>
                                            </p:txEl>
                                          </p:spTgt>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0"/>
                                  </p:stCondLst>
                                  <p:iterate type="lt">
                                    <p:tmPct val="10000"/>
                                  </p:iterate>
                                  <p:childTnLst>
                                    <p:set>
                                      <p:cBhvr>
                                        <p:cTn id="31" dur="1" fill="hold">
                                          <p:stCondLst>
                                            <p:cond delay="0"/>
                                          </p:stCondLst>
                                        </p:cTn>
                                        <p:tgtEl>
                                          <p:spTgt spid="55300"/>
                                        </p:tgtEl>
                                        <p:attrNameLst>
                                          <p:attrName>style.visibility</p:attrName>
                                        </p:attrNameLst>
                                      </p:cBhvr>
                                      <p:to>
                                        <p:strVal val="visible"/>
                                      </p:to>
                                    </p:set>
                                    <p:animEffect transition="in" filter="fade">
                                      <p:cBhvr>
                                        <p:cTn id="32" dur="1000">
                                          <p:stCondLst>
                                            <p:cond delay="0"/>
                                          </p:stCondLst>
                                        </p:cTn>
                                        <p:tgtEl>
                                          <p:spTgt spid="55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P spid="5530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Laffer</a:t>
            </a:r>
            <a:r>
              <a:rPr lang="en-US" dirty="0" smtClean="0"/>
              <a:t> Curve</a:t>
            </a:r>
            <a:endParaRPr lang="en-US" dirty="0"/>
          </a:p>
        </p:txBody>
      </p:sp>
      <p:pic>
        <p:nvPicPr>
          <p:cNvPr id="6" name="Content Placeholder 5" descr="laffercurve.gif"/>
          <p:cNvPicPr>
            <a:picLocks noGrp="1" noChangeAspect="1"/>
          </p:cNvPicPr>
          <p:nvPr>
            <p:ph idx="1"/>
          </p:nvPr>
        </p:nvPicPr>
        <p:blipFill>
          <a:blip r:embed="rId2">
            <a:extLst>
              <a:ext uri="{28A0092B-C50C-407E-A947-70E740481C1C}">
                <a14:useLocalDpi xmlns:a14="http://schemas.microsoft.com/office/drawing/2010/main" val="0"/>
              </a:ext>
            </a:extLst>
          </a:blip>
          <a:srcRect l="-30800" r="-30800"/>
          <a:stretch>
            <a:fillRect/>
          </a:stretch>
        </p:blipFill>
        <p:spPr/>
      </p:pic>
      <p:sp>
        <p:nvSpPr>
          <p:cNvPr id="4" name="Date Placeholder 3"/>
          <p:cNvSpPr>
            <a:spLocks noGrp="1"/>
          </p:cNvSpPr>
          <p:nvPr>
            <p:ph type="dt" sz="half" idx="10"/>
          </p:nvPr>
        </p:nvSpPr>
        <p:spPr/>
        <p:txBody>
          <a:bodyPr/>
          <a:lstStyle/>
          <a:p>
            <a:pPr>
              <a:defRPr/>
            </a:pPr>
            <a:r>
              <a:rPr lang="en-US" smtClean="0"/>
              <a:t>Webnote 330</a:t>
            </a:r>
            <a:endParaRPr lang="en-US"/>
          </a:p>
        </p:txBody>
      </p:sp>
      <p:sp>
        <p:nvSpPr>
          <p:cNvPr id="5" name="Slide Number Placeholder 4"/>
          <p:cNvSpPr>
            <a:spLocks noGrp="1"/>
          </p:cNvSpPr>
          <p:nvPr>
            <p:ph type="sldNum" sz="quarter" idx="12"/>
          </p:nvPr>
        </p:nvSpPr>
        <p:spPr/>
        <p:txBody>
          <a:bodyPr/>
          <a:lstStyle/>
          <a:p>
            <a:pPr>
              <a:defRPr/>
            </a:pPr>
            <a:fld id="{1F8B3B0C-CAF4-9E42-A443-D5F5CFB97AA4}" type="slidenum">
              <a:rPr lang="en-US" smtClean="0"/>
              <a:pPr>
                <a:defRPr/>
              </a:pPr>
              <a:t>2</a:t>
            </a:fld>
            <a:endParaRPr lang="en-US"/>
          </a:p>
        </p:txBody>
      </p:sp>
    </p:spTree>
    <p:extLst>
      <p:ext uri="{BB962C8B-B14F-4D97-AF65-F5344CB8AC3E}">
        <p14:creationId xmlns:p14="http://schemas.microsoft.com/office/powerpoint/2010/main" val="2947141378"/>
      </p:ext>
    </p:extLst>
  </p:cSld>
  <p:clrMapOvr>
    <a:masterClrMapping/>
  </p:clrMapOvr>
  <p:transition xmlns:p14="http://schemas.microsoft.com/office/powerpoint/2010/main">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Syllabus items: take a look please!</a:t>
            </a:r>
          </a:p>
          <a:p>
            <a:r>
              <a:rPr lang="en-US" dirty="0" smtClean="0"/>
              <a:t>118</a:t>
            </a:r>
          </a:p>
          <a:p>
            <a:r>
              <a:rPr lang="en-US" dirty="0" smtClean="0"/>
              <a:t>119</a:t>
            </a:r>
          </a:p>
          <a:p>
            <a:r>
              <a:rPr lang="en-US" dirty="0" smtClean="0"/>
              <a:t>131</a:t>
            </a:r>
          </a:p>
          <a:p>
            <a:r>
              <a:rPr lang="en-US" dirty="0" smtClean="0"/>
              <a:t>132</a:t>
            </a:r>
            <a:endParaRPr lang="en-US" dirty="0"/>
          </a:p>
        </p:txBody>
      </p:sp>
      <p:sp>
        <p:nvSpPr>
          <p:cNvPr id="4" name="Date Placeholder 3"/>
          <p:cNvSpPr>
            <a:spLocks noGrp="1"/>
          </p:cNvSpPr>
          <p:nvPr>
            <p:ph type="dt" sz="half" idx="10"/>
          </p:nvPr>
        </p:nvSpPr>
        <p:spPr/>
        <p:txBody>
          <a:bodyPr/>
          <a:lstStyle/>
          <a:p>
            <a:pPr>
              <a:defRPr/>
            </a:pPr>
            <a:r>
              <a:rPr lang="en-US" smtClean="0"/>
              <a:t>Webnote 330</a:t>
            </a:r>
            <a:endParaRPr lang="en-US"/>
          </a:p>
        </p:txBody>
      </p:sp>
      <p:sp>
        <p:nvSpPr>
          <p:cNvPr id="5" name="Slide Number Placeholder 4"/>
          <p:cNvSpPr>
            <a:spLocks noGrp="1"/>
          </p:cNvSpPr>
          <p:nvPr>
            <p:ph type="sldNum" sz="quarter" idx="12"/>
          </p:nvPr>
        </p:nvSpPr>
        <p:spPr/>
        <p:txBody>
          <a:bodyPr/>
          <a:lstStyle/>
          <a:p>
            <a:pPr>
              <a:defRPr/>
            </a:pPr>
            <a:fld id="{1F8B3B0C-CAF4-9E42-A443-D5F5CFB97AA4}" type="slidenum">
              <a:rPr lang="en-US" smtClean="0"/>
              <a:pPr>
                <a:defRPr/>
              </a:pPr>
              <a:t>3</a:t>
            </a:fld>
            <a:endParaRPr lang="en-US"/>
          </a:p>
        </p:txBody>
      </p:sp>
      <p:sp>
        <p:nvSpPr>
          <p:cNvPr id="6" name="Rectangle 4"/>
          <p:cNvSpPr>
            <a:spLocks noGrp="1" noChangeArrowheads="1"/>
          </p:cNvSpPr>
          <p:nvPr>
            <p:ph type="title"/>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eaLnBrk="1" hangingPunct="1">
              <a:defRPr/>
            </a:pPr>
            <a:r>
              <a:rPr lang="de-DE" sz="2800" b="1" dirty="0">
                <a:solidFill>
                  <a:schemeClr val="folHlink"/>
                </a:solidFill>
                <a:effectLst>
                  <a:outerShdw blurRad="38100" dist="38100" dir="2700000" algn="tl">
                    <a:srgbClr val="000000"/>
                  </a:outerShdw>
                </a:effectLst>
                <a:latin typeface="Californian FB" charset="0"/>
                <a:cs typeface="+mn-cs"/>
              </a:rPr>
              <a:t>http:/</a:t>
            </a:r>
            <a:r>
              <a:rPr lang="de-DE" sz="2800" b="1" dirty="0" smtClean="0">
                <a:solidFill>
                  <a:schemeClr val="folHlink"/>
                </a:solidFill>
                <a:effectLst>
                  <a:outerShdw blurRad="38100" dist="38100" dir="2700000" algn="tl">
                    <a:srgbClr val="000000"/>
                  </a:outerShdw>
                </a:effectLst>
                <a:latin typeface="Californian FB" charset="0"/>
                <a:cs typeface="+mn-cs"/>
              </a:rPr>
              <a:t>/</a:t>
            </a:r>
            <a:r>
              <a:rPr lang="de-DE" sz="2800" b="1" dirty="0" err="1" smtClean="0">
                <a:solidFill>
                  <a:schemeClr val="folHlink"/>
                </a:solidFill>
                <a:effectLst>
                  <a:outerShdw blurRad="38100" dist="38100" dir="2700000" algn="tl">
                    <a:srgbClr val="000000"/>
                  </a:outerShdw>
                </a:effectLst>
                <a:latin typeface="Californian FB" charset="0"/>
                <a:cs typeface="+mn-cs"/>
              </a:rPr>
              <a:t>www.yellowsubmarine.com</a:t>
            </a:r>
            <a:r>
              <a:rPr lang="de-DE" sz="2800" b="1" dirty="0" smtClean="0">
                <a:solidFill>
                  <a:schemeClr val="folHlink"/>
                </a:solidFill>
                <a:effectLst>
                  <a:outerShdw blurRad="38100" dist="38100" dir="2700000" algn="tl">
                    <a:srgbClr val="000000"/>
                  </a:outerShdw>
                </a:effectLst>
                <a:latin typeface="Californian FB" charset="0"/>
                <a:cs typeface="+mn-cs"/>
              </a:rPr>
              <a:t>                                 </a:t>
            </a:r>
            <a:r>
              <a:rPr lang="de-DE" sz="2800" dirty="0" smtClean="0">
                <a:solidFill>
                  <a:schemeClr val="folHlink"/>
                </a:solidFill>
                <a:effectLst>
                  <a:outerShdw blurRad="38100" dist="38100" dir="2700000" algn="tl">
                    <a:srgbClr val="000000"/>
                  </a:outerShdw>
                </a:effectLst>
                <a:latin typeface="Californian FB" charset="0"/>
                <a:cs typeface="+mn-cs"/>
              </a:rPr>
              <a:t>Web </a:t>
            </a:r>
            <a:r>
              <a:rPr lang="de-DE" sz="2800" dirty="0" err="1">
                <a:solidFill>
                  <a:schemeClr val="folHlink"/>
                </a:solidFill>
                <a:effectLst>
                  <a:outerShdw blurRad="38100" dist="38100" dir="2700000" algn="tl">
                    <a:srgbClr val="000000"/>
                  </a:outerShdw>
                </a:effectLst>
                <a:latin typeface="Californian FB" charset="0"/>
                <a:cs typeface="+mn-cs"/>
              </a:rPr>
              <a:t>note</a:t>
            </a:r>
            <a:r>
              <a:rPr lang="de-DE" sz="2800" dirty="0">
                <a:solidFill>
                  <a:schemeClr val="folHlink"/>
                </a:solidFill>
                <a:effectLst>
                  <a:outerShdw blurRad="38100" dist="38100" dir="2700000" algn="tl">
                    <a:srgbClr val="000000"/>
                  </a:outerShdw>
                </a:effectLst>
                <a:latin typeface="Californian FB" charset="0"/>
                <a:cs typeface="+mn-cs"/>
              </a:rPr>
              <a:t> </a:t>
            </a:r>
            <a:r>
              <a:rPr lang="de-DE" sz="2800" dirty="0" smtClean="0">
                <a:solidFill>
                  <a:schemeClr val="folHlink"/>
                </a:solidFill>
                <a:effectLst>
                  <a:outerShdw blurRad="38100" dist="38100" dir="2700000" algn="tl">
                    <a:srgbClr val="000000"/>
                  </a:outerShdw>
                </a:effectLst>
                <a:latin typeface="Californian FB" charset="0"/>
                <a:cs typeface="+mn-cs"/>
              </a:rPr>
              <a:t>241 </a:t>
            </a:r>
            <a:r>
              <a:rPr lang="de-DE" sz="2800" dirty="0" err="1">
                <a:solidFill>
                  <a:schemeClr val="folHlink"/>
                </a:solidFill>
                <a:effectLst>
                  <a:outerShdw blurRad="38100" dist="38100" dir="2700000" algn="tl">
                    <a:srgbClr val="000000"/>
                  </a:outerShdw>
                </a:effectLst>
                <a:latin typeface="Californian FB" charset="0"/>
                <a:cs typeface="+mn-cs"/>
              </a:rPr>
              <a:t>Laffer</a:t>
            </a:r>
            <a:r>
              <a:rPr lang="de-DE" sz="2800" dirty="0">
                <a:solidFill>
                  <a:schemeClr val="folHlink"/>
                </a:solidFill>
                <a:effectLst>
                  <a:outerShdw blurRad="38100" dist="38100" dir="2700000" algn="tl">
                    <a:srgbClr val="000000"/>
                  </a:outerShdw>
                </a:effectLst>
                <a:latin typeface="Californian FB" charset="0"/>
                <a:cs typeface="+mn-cs"/>
              </a:rPr>
              <a:t> </a:t>
            </a:r>
            <a:r>
              <a:rPr lang="de-DE" sz="2800" dirty="0" err="1">
                <a:solidFill>
                  <a:schemeClr val="folHlink"/>
                </a:solidFill>
                <a:effectLst>
                  <a:outerShdw blurRad="38100" dist="38100" dir="2700000" algn="tl">
                    <a:srgbClr val="000000"/>
                  </a:outerShdw>
                </a:effectLst>
                <a:latin typeface="Californian FB" charset="0"/>
                <a:cs typeface="+mn-cs"/>
              </a:rPr>
              <a:t>Curve</a:t>
            </a:r>
            <a:endParaRPr lang="en-US" sz="2800" dirty="0">
              <a:solidFill>
                <a:schemeClr val="folHlink"/>
              </a:solidFill>
              <a:effectLst>
                <a:outerShdw blurRad="38100" dist="38100" dir="2700000" algn="tl">
                  <a:srgbClr val="000000"/>
                </a:outerShdw>
              </a:effectLst>
              <a:latin typeface="Californian FB" charset="0"/>
              <a:cs typeface="+mn-cs"/>
            </a:endParaRPr>
          </a:p>
        </p:txBody>
      </p:sp>
    </p:spTree>
    <p:extLst>
      <p:ext uri="{BB962C8B-B14F-4D97-AF65-F5344CB8AC3E}">
        <p14:creationId xmlns:p14="http://schemas.microsoft.com/office/powerpoint/2010/main" val="2914069468"/>
      </p:ext>
    </p:extLst>
  </p:cSld>
  <p:clrMapOvr>
    <a:masterClrMapping/>
  </p:clrMapOvr>
  <p:transition xmlns:p14="http://schemas.microsoft.com/office/powerpoint/2010/main">
    <p:comb/>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1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accent1"/>
        </a:solidFill>
        <a:effectLst/>
      </p:bgPr>
    </p:bg>
    <p:spTree>
      <p:nvGrpSpPr>
        <p:cNvPr id="1" name=""/>
        <p:cNvGrpSpPr/>
        <p:nvPr/>
      </p:nvGrpSpPr>
      <p:grpSpPr>
        <a:xfrm>
          <a:off x="0" y="0"/>
          <a:ext cx="0" cy="0"/>
          <a:chOff x="0" y="0"/>
          <a:chExt cx="0" cy="0"/>
        </a:xfrm>
      </p:grpSpPr>
      <p:sp>
        <p:nvSpPr>
          <p:cNvPr id="7" name="Date Placeholder 4"/>
          <p:cNvSpPr>
            <a:spLocks noGrp="1"/>
          </p:cNvSpPr>
          <p:nvPr>
            <p:ph type="dt" sz="quarter" idx="10"/>
          </p:nvPr>
        </p:nvSpPr>
        <p:spPr/>
        <p:txBody>
          <a:bodyPr/>
          <a:lstStyle/>
          <a:p>
            <a:pPr>
              <a:defRPr/>
            </a:pPr>
            <a:r>
              <a:rPr lang="en-US"/>
              <a:t>Webnote 330</a:t>
            </a:r>
          </a:p>
        </p:txBody>
      </p:sp>
      <p:sp>
        <p:nvSpPr>
          <p:cNvPr id="9" name="Slide Number Placeholder 6"/>
          <p:cNvSpPr>
            <a:spLocks noGrp="1"/>
          </p:cNvSpPr>
          <p:nvPr>
            <p:ph type="sldNum" sz="quarter" idx="12"/>
          </p:nvPr>
        </p:nvSpPr>
        <p:spPr/>
        <p:txBody>
          <a:bodyPr/>
          <a:lstStyle/>
          <a:p>
            <a:pPr>
              <a:defRPr/>
            </a:pPr>
            <a:fld id="{5C260F71-FC3E-5144-BD36-3745DF7F6268}" type="slidenum">
              <a:rPr lang="en-US"/>
              <a:pPr>
                <a:defRPr/>
              </a:pPr>
              <a:t>4</a:t>
            </a:fld>
            <a:endParaRPr lang="en-US"/>
          </a:p>
        </p:txBody>
      </p:sp>
      <p:sp>
        <p:nvSpPr>
          <p:cNvPr id="61443" name="Rectangle 3"/>
          <p:cNvSpPr>
            <a:spLocks noGrp="1" noChangeArrowheads="1"/>
          </p:cNvSpPr>
          <p:nvPr>
            <p:ph type="body" sz="half" idx="1"/>
          </p:nvPr>
        </p:nvSpPr>
        <p:spPr/>
        <p:txBody>
          <a:bodyPr/>
          <a:lstStyle/>
          <a:p>
            <a:pPr eaLnBrk="1" hangingPunct="1">
              <a:defRPr/>
            </a:pPr>
            <a:r>
              <a:rPr lang="en-GB" sz="2800" b="1" dirty="0" smtClean="0">
                <a:cs typeface="+mn-cs"/>
              </a:rPr>
              <a:t>A tax rate of 0r1 maximises tax revenue because more people want to work and firms will be inclined to expand = </a:t>
            </a:r>
          </a:p>
          <a:p>
            <a:pPr eaLnBrk="1" hangingPunct="1">
              <a:defRPr/>
            </a:pPr>
            <a:r>
              <a:rPr lang="en-GB" sz="2800" b="1" dirty="0" smtClean="0">
                <a:cs typeface="+mn-cs"/>
              </a:rPr>
              <a:t>INCENTIVE ( see syllabus item 131)</a:t>
            </a:r>
            <a:endParaRPr lang="de-DE" sz="2800" b="1" dirty="0" smtClean="0">
              <a:cs typeface="+mn-cs"/>
            </a:endParaRPr>
          </a:p>
        </p:txBody>
      </p:sp>
      <p:sp>
        <p:nvSpPr>
          <p:cNvPr id="61446" name="Oval 6"/>
          <p:cNvSpPr>
            <a:spLocks noChangeArrowheads="1"/>
          </p:cNvSpPr>
          <p:nvPr/>
        </p:nvSpPr>
        <p:spPr bwMode="auto">
          <a:xfrm>
            <a:off x="6781800" y="3733800"/>
            <a:ext cx="228600" cy="381000"/>
          </a:xfrm>
          <a:prstGeom prst="ellipse">
            <a:avLst/>
          </a:prstGeom>
          <a:solidFill>
            <a:srgbClr val="33CC33"/>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1447" name="Oval 7"/>
          <p:cNvSpPr>
            <a:spLocks noChangeArrowheads="1"/>
          </p:cNvSpPr>
          <p:nvPr/>
        </p:nvSpPr>
        <p:spPr bwMode="auto">
          <a:xfrm>
            <a:off x="5867400" y="2971800"/>
            <a:ext cx="228600" cy="381000"/>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aphicFrame>
        <p:nvGraphicFramePr>
          <p:cNvPr id="5128" name="Object 17"/>
          <p:cNvGraphicFramePr>
            <a:graphicFrameLocks noGrp="1" noChangeAspect="1"/>
          </p:cNvGraphicFramePr>
          <p:nvPr>
            <p:ph sz="half" idx="2"/>
          </p:nvPr>
        </p:nvGraphicFramePr>
        <p:xfrm>
          <a:off x="4121150" y="2438400"/>
          <a:ext cx="4481513" cy="2900363"/>
        </p:xfrm>
        <a:graphic>
          <a:graphicData uri="http://schemas.openxmlformats.org/presentationml/2006/ole">
            <mc:AlternateContent xmlns:mc="http://schemas.openxmlformats.org/markup-compatibility/2006">
              <mc:Choice xmlns:v="urn:schemas-microsoft-com:vml" Requires="v">
                <p:oleObj spid="_x0000_s5139" name="Microsoft Draw Drawing" r:id="rId3" imgW="4391025" imgH="2838450" progId="MSDraw.Drawing.8.2">
                  <p:embed/>
                </p:oleObj>
              </mc:Choice>
              <mc:Fallback>
                <p:oleObj name="Microsoft Draw Drawing" r:id="rId3" imgW="4391025" imgH="2838450" progId="MSDraw.Drawing.8.2">
                  <p:embed/>
                  <p:pic>
                    <p:nvPicPr>
                      <p:cNvPr id="0" name="Object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1150" y="2438400"/>
                        <a:ext cx="4481513" cy="290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7"/>
                                </a:srgbClr>
                              </a:outerShdw>
                            </a:effectLst>
                          </a14:hiddenEffects>
                        </a:ext>
                      </a:extLst>
                    </p:spPr>
                  </p:pic>
                </p:oleObj>
              </mc:Fallback>
            </mc:AlternateContent>
          </a:graphicData>
        </a:graphic>
      </p:graphicFrame>
      <p:sp>
        <p:nvSpPr>
          <p:cNvPr id="10" name="Rectangle 4"/>
          <p:cNvSpPr>
            <a:spLocks noGrp="1" noChangeArrowheads="1"/>
          </p:cNvSpPr>
          <p:nvPr>
            <p:ph type="title"/>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eaLnBrk="1" hangingPunct="1">
              <a:defRPr/>
            </a:pPr>
            <a:r>
              <a:rPr lang="de-DE" sz="2800" b="1" dirty="0">
                <a:solidFill>
                  <a:schemeClr val="folHlink"/>
                </a:solidFill>
                <a:effectLst>
                  <a:outerShdw blurRad="38100" dist="38100" dir="2700000" algn="tl">
                    <a:srgbClr val="000000"/>
                  </a:outerShdw>
                </a:effectLst>
                <a:latin typeface="Californian FB" charset="0"/>
                <a:cs typeface="+mn-cs"/>
              </a:rPr>
              <a:t>http:/</a:t>
            </a:r>
            <a:r>
              <a:rPr lang="de-DE" sz="2800" b="1" dirty="0" smtClean="0">
                <a:solidFill>
                  <a:schemeClr val="folHlink"/>
                </a:solidFill>
                <a:effectLst>
                  <a:outerShdw blurRad="38100" dist="38100" dir="2700000" algn="tl">
                    <a:srgbClr val="000000"/>
                  </a:outerShdw>
                </a:effectLst>
                <a:latin typeface="Californian FB" charset="0"/>
                <a:cs typeface="+mn-cs"/>
              </a:rPr>
              <a:t>/</a:t>
            </a:r>
            <a:r>
              <a:rPr lang="de-DE" sz="2800" b="1" dirty="0" err="1" smtClean="0">
                <a:solidFill>
                  <a:schemeClr val="folHlink"/>
                </a:solidFill>
                <a:effectLst>
                  <a:outerShdw blurRad="38100" dist="38100" dir="2700000" algn="tl">
                    <a:srgbClr val="000000"/>
                  </a:outerShdw>
                </a:effectLst>
                <a:latin typeface="Californian FB" charset="0"/>
                <a:cs typeface="+mn-cs"/>
              </a:rPr>
              <a:t>www.yellowsubmarine.com</a:t>
            </a:r>
            <a:r>
              <a:rPr lang="de-DE" sz="2800" b="1" dirty="0" smtClean="0">
                <a:solidFill>
                  <a:schemeClr val="folHlink"/>
                </a:solidFill>
                <a:effectLst>
                  <a:outerShdw blurRad="38100" dist="38100" dir="2700000" algn="tl">
                    <a:srgbClr val="000000"/>
                  </a:outerShdw>
                </a:effectLst>
                <a:latin typeface="Californian FB" charset="0"/>
                <a:cs typeface="+mn-cs"/>
              </a:rPr>
              <a:t>                                 </a:t>
            </a:r>
            <a:r>
              <a:rPr lang="de-DE" sz="2800" dirty="0" smtClean="0">
                <a:solidFill>
                  <a:schemeClr val="folHlink"/>
                </a:solidFill>
                <a:effectLst>
                  <a:outerShdw blurRad="38100" dist="38100" dir="2700000" algn="tl">
                    <a:srgbClr val="000000"/>
                  </a:outerShdw>
                </a:effectLst>
                <a:latin typeface="Californian FB" charset="0"/>
                <a:cs typeface="+mn-cs"/>
              </a:rPr>
              <a:t>Web </a:t>
            </a:r>
            <a:r>
              <a:rPr lang="de-DE" sz="2800" dirty="0" err="1">
                <a:solidFill>
                  <a:schemeClr val="folHlink"/>
                </a:solidFill>
                <a:effectLst>
                  <a:outerShdw blurRad="38100" dist="38100" dir="2700000" algn="tl">
                    <a:srgbClr val="000000"/>
                  </a:outerShdw>
                </a:effectLst>
                <a:latin typeface="Californian FB" charset="0"/>
                <a:cs typeface="+mn-cs"/>
              </a:rPr>
              <a:t>note</a:t>
            </a:r>
            <a:r>
              <a:rPr lang="de-DE" sz="2800" dirty="0">
                <a:solidFill>
                  <a:schemeClr val="folHlink"/>
                </a:solidFill>
                <a:effectLst>
                  <a:outerShdw blurRad="38100" dist="38100" dir="2700000" algn="tl">
                    <a:srgbClr val="000000"/>
                  </a:outerShdw>
                </a:effectLst>
                <a:latin typeface="Californian FB" charset="0"/>
                <a:cs typeface="+mn-cs"/>
              </a:rPr>
              <a:t> </a:t>
            </a:r>
            <a:r>
              <a:rPr lang="de-DE" sz="2800" dirty="0" smtClean="0">
                <a:solidFill>
                  <a:schemeClr val="folHlink"/>
                </a:solidFill>
                <a:effectLst>
                  <a:outerShdw blurRad="38100" dist="38100" dir="2700000" algn="tl">
                    <a:srgbClr val="000000"/>
                  </a:outerShdw>
                </a:effectLst>
                <a:latin typeface="Californian FB" charset="0"/>
                <a:cs typeface="+mn-cs"/>
              </a:rPr>
              <a:t>241 </a:t>
            </a:r>
            <a:r>
              <a:rPr lang="de-DE" sz="2800" dirty="0" err="1">
                <a:solidFill>
                  <a:schemeClr val="folHlink"/>
                </a:solidFill>
                <a:effectLst>
                  <a:outerShdw blurRad="38100" dist="38100" dir="2700000" algn="tl">
                    <a:srgbClr val="000000"/>
                  </a:outerShdw>
                </a:effectLst>
                <a:latin typeface="Californian FB" charset="0"/>
                <a:cs typeface="+mn-cs"/>
              </a:rPr>
              <a:t>Laffer</a:t>
            </a:r>
            <a:r>
              <a:rPr lang="de-DE" sz="2800" dirty="0">
                <a:solidFill>
                  <a:schemeClr val="folHlink"/>
                </a:solidFill>
                <a:effectLst>
                  <a:outerShdw blurRad="38100" dist="38100" dir="2700000" algn="tl">
                    <a:srgbClr val="000000"/>
                  </a:outerShdw>
                </a:effectLst>
                <a:latin typeface="Californian FB" charset="0"/>
                <a:cs typeface="+mn-cs"/>
              </a:rPr>
              <a:t> </a:t>
            </a:r>
            <a:r>
              <a:rPr lang="de-DE" sz="2800" dirty="0" err="1">
                <a:solidFill>
                  <a:schemeClr val="folHlink"/>
                </a:solidFill>
                <a:effectLst>
                  <a:outerShdw blurRad="38100" dist="38100" dir="2700000" algn="tl">
                    <a:srgbClr val="000000"/>
                  </a:outerShdw>
                </a:effectLst>
                <a:latin typeface="Californian FB" charset="0"/>
                <a:cs typeface="+mn-cs"/>
              </a:rPr>
              <a:t>Curve</a:t>
            </a:r>
            <a:endParaRPr lang="en-US" sz="2800" dirty="0">
              <a:solidFill>
                <a:schemeClr val="folHlink"/>
              </a:solidFill>
              <a:effectLst>
                <a:outerShdw blurRad="38100" dist="38100" dir="2700000" algn="tl">
                  <a:srgbClr val="000000"/>
                </a:outerShdw>
              </a:effectLst>
              <a:latin typeface="Californian FB" charset="0"/>
              <a:cs typeface="+mn-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fade">
                                      <p:cBhvr>
                                        <p:cTn id="7" dur="2000"/>
                                        <p:tgtEl>
                                          <p:spTgt spid="614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Effect transition="in" filter="fade">
                                      <p:cBhvr>
                                        <p:cTn id="12" dur="2000"/>
                                        <p:tgtEl>
                                          <p:spTgt spid="61443">
                                            <p:txEl>
                                              <p:pRg st="1" end="1"/>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10"/>
                                        </p:tgtEl>
                                        <p:attrNameLst>
                                          <p:attrName>style.visibility</p:attrName>
                                        </p:attrNameLst>
                                      </p:cBhvr>
                                      <p:to>
                                        <p:strVal val="visible"/>
                                      </p:to>
                                    </p:set>
                                    <p:animEffect transition="in" filter="fade">
                                      <p:cBhvr>
                                        <p:cTn id="15" dur="1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accent2"/>
        </a:solidFill>
        <a:effectLst/>
      </p:bgPr>
    </p:bg>
    <p:spTree>
      <p:nvGrpSpPr>
        <p:cNvPr id="1" name=""/>
        <p:cNvGrpSpPr/>
        <p:nvPr/>
      </p:nvGrpSpPr>
      <p:grpSpPr>
        <a:xfrm>
          <a:off x="0" y="0"/>
          <a:ext cx="0" cy="0"/>
          <a:chOff x="0" y="0"/>
          <a:chExt cx="0" cy="0"/>
        </a:xfrm>
      </p:grpSpPr>
      <p:sp>
        <p:nvSpPr>
          <p:cNvPr id="7" name="Date Placeholder 4"/>
          <p:cNvSpPr>
            <a:spLocks noGrp="1"/>
          </p:cNvSpPr>
          <p:nvPr>
            <p:ph type="dt" sz="quarter" idx="10"/>
          </p:nvPr>
        </p:nvSpPr>
        <p:spPr/>
        <p:txBody>
          <a:bodyPr/>
          <a:lstStyle/>
          <a:p>
            <a:pPr>
              <a:defRPr/>
            </a:pPr>
            <a:r>
              <a:rPr lang="en-US"/>
              <a:t>Webnote 330</a:t>
            </a:r>
          </a:p>
        </p:txBody>
      </p:sp>
      <p:sp>
        <p:nvSpPr>
          <p:cNvPr id="9" name="Slide Number Placeholder 6"/>
          <p:cNvSpPr>
            <a:spLocks noGrp="1"/>
          </p:cNvSpPr>
          <p:nvPr>
            <p:ph type="sldNum" sz="quarter" idx="12"/>
          </p:nvPr>
        </p:nvSpPr>
        <p:spPr/>
        <p:txBody>
          <a:bodyPr/>
          <a:lstStyle/>
          <a:p>
            <a:pPr>
              <a:defRPr/>
            </a:pPr>
            <a:fld id="{CFDA029B-A887-1F46-B53E-45B439F4C8C5}" type="slidenum">
              <a:rPr lang="en-US"/>
              <a:pPr>
                <a:defRPr/>
              </a:pPr>
              <a:t>5</a:t>
            </a:fld>
            <a:endParaRPr lang="en-US"/>
          </a:p>
        </p:txBody>
      </p:sp>
      <p:sp>
        <p:nvSpPr>
          <p:cNvPr id="67587" name="Rectangle 3"/>
          <p:cNvSpPr>
            <a:spLocks noGrp="1" noChangeArrowheads="1"/>
          </p:cNvSpPr>
          <p:nvPr>
            <p:ph type="body" sz="half" idx="1"/>
          </p:nvPr>
        </p:nvSpPr>
        <p:spPr>
          <a:xfrm>
            <a:off x="457200" y="1600200"/>
            <a:ext cx="4038600" cy="4114800"/>
          </a:xfrm>
        </p:spPr>
        <p:txBody>
          <a:bodyPr/>
          <a:lstStyle/>
          <a:p>
            <a:pPr eaLnBrk="1" hangingPunct="1">
              <a:defRPr/>
            </a:pPr>
            <a:r>
              <a:rPr lang="en-GB" sz="2800" b="1" dirty="0" smtClean="0">
                <a:cs typeface="+mn-cs"/>
              </a:rPr>
              <a:t>A tax rate of 0r2 would actually decrease tax revenue for government. In other words higher tax rates discourage work and output falls</a:t>
            </a:r>
          </a:p>
          <a:p>
            <a:pPr eaLnBrk="1" hangingPunct="1">
              <a:defRPr/>
            </a:pPr>
            <a:r>
              <a:rPr lang="en-GB" sz="2800" b="1" dirty="0" smtClean="0">
                <a:cs typeface="+mn-cs"/>
              </a:rPr>
              <a:t>= dis INCENTIVE</a:t>
            </a:r>
            <a:endParaRPr lang="de-DE" sz="2800" b="1" dirty="0" smtClean="0">
              <a:cs typeface="+mn-cs"/>
            </a:endParaRPr>
          </a:p>
        </p:txBody>
      </p:sp>
      <p:sp>
        <p:nvSpPr>
          <p:cNvPr id="67588" name="Oval 4"/>
          <p:cNvSpPr>
            <a:spLocks noChangeArrowheads="1"/>
          </p:cNvSpPr>
          <p:nvPr/>
        </p:nvSpPr>
        <p:spPr bwMode="auto">
          <a:xfrm>
            <a:off x="6781800" y="3733800"/>
            <a:ext cx="228600" cy="381000"/>
          </a:xfrm>
          <a:prstGeom prst="ellipse">
            <a:avLst/>
          </a:prstGeom>
          <a:solidFill>
            <a:srgbClr val="33CC33"/>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7589" name="Oval 5"/>
          <p:cNvSpPr>
            <a:spLocks noChangeArrowheads="1"/>
          </p:cNvSpPr>
          <p:nvPr/>
        </p:nvSpPr>
        <p:spPr bwMode="auto">
          <a:xfrm>
            <a:off x="5867400" y="2971800"/>
            <a:ext cx="228600" cy="381000"/>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aphicFrame>
        <p:nvGraphicFramePr>
          <p:cNvPr id="7176" name="Object 6"/>
          <p:cNvGraphicFramePr>
            <a:graphicFrameLocks noGrp="1" noChangeAspect="1"/>
          </p:cNvGraphicFramePr>
          <p:nvPr>
            <p:ph sz="half" idx="2"/>
          </p:nvPr>
        </p:nvGraphicFramePr>
        <p:xfrm>
          <a:off x="4121150" y="2438400"/>
          <a:ext cx="4481513" cy="2900363"/>
        </p:xfrm>
        <a:graphic>
          <a:graphicData uri="http://schemas.openxmlformats.org/presentationml/2006/ole">
            <mc:AlternateContent xmlns:mc="http://schemas.openxmlformats.org/markup-compatibility/2006">
              <mc:Choice xmlns:v="urn:schemas-microsoft-com:vml" Requires="v">
                <p:oleObj spid="_x0000_s7187" name="Microsoft Draw Drawing" r:id="rId3" imgW="4391025" imgH="2838450" progId="MSDraw.Drawing.8.2">
                  <p:embed/>
                </p:oleObj>
              </mc:Choice>
              <mc:Fallback>
                <p:oleObj name="Microsoft Draw Drawing" r:id="rId3" imgW="4391025" imgH="2838450" progId="MSDraw.Drawing.8.2">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1150" y="2438400"/>
                        <a:ext cx="4481513" cy="290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7"/>
                                </a:srgbClr>
                              </a:outerShdw>
                            </a:effectLst>
                          </a14:hiddenEffects>
                        </a:ext>
                      </a:extLst>
                    </p:spPr>
                  </p:pic>
                </p:oleObj>
              </mc:Fallback>
            </mc:AlternateContent>
          </a:graphicData>
        </a:graphic>
      </p:graphicFrame>
      <p:sp>
        <p:nvSpPr>
          <p:cNvPr id="11" name="Rectangle 4"/>
          <p:cNvSpPr>
            <a:spLocks noGrp="1" noChangeArrowheads="1"/>
          </p:cNvSpPr>
          <p:nvPr>
            <p:ph type="title"/>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eaLnBrk="1" hangingPunct="1">
              <a:defRPr/>
            </a:pPr>
            <a:r>
              <a:rPr lang="de-DE" sz="2800" b="1" dirty="0">
                <a:solidFill>
                  <a:schemeClr val="folHlink"/>
                </a:solidFill>
                <a:effectLst>
                  <a:outerShdw blurRad="38100" dist="38100" dir="2700000" algn="tl">
                    <a:srgbClr val="000000"/>
                  </a:outerShdw>
                </a:effectLst>
                <a:latin typeface="Californian FB" charset="0"/>
                <a:cs typeface="+mn-cs"/>
              </a:rPr>
              <a:t>http:/</a:t>
            </a:r>
            <a:r>
              <a:rPr lang="de-DE" sz="2800" b="1" dirty="0" smtClean="0">
                <a:solidFill>
                  <a:schemeClr val="folHlink"/>
                </a:solidFill>
                <a:effectLst>
                  <a:outerShdw blurRad="38100" dist="38100" dir="2700000" algn="tl">
                    <a:srgbClr val="000000"/>
                  </a:outerShdw>
                </a:effectLst>
                <a:latin typeface="Californian FB" charset="0"/>
                <a:cs typeface="+mn-cs"/>
              </a:rPr>
              <a:t>/</a:t>
            </a:r>
            <a:r>
              <a:rPr lang="de-DE" sz="2800" b="1" dirty="0" err="1" smtClean="0">
                <a:solidFill>
                  <a:schemeClr val="folHlink"/>
                </a:solidFill>
                <a:effectLst>
                  <a:outerShdw blurRad="38100" dist="38100" dir="2700000" algn="tl">
                    <a:srgbClr val="000000"/>
                  </a:outerShdw>
                </a:effectLst>
                <a:latin typeface="Californian FB" charset="0"/>
                <a:cs typeface="+mn-cs"/>
              </a:rPr>
              <a:t>www.yellowsubmarine.com</a:t>
            </a:r>
            <a:r>
              <a:rPr lang="de-DE" sz="2800" b="1" dirty="0" smtClean="0">
                <a:solidFill>
                  <a:schemeClr val="folHlink"/>
                </a:solidFill>
                <a:effectLst>
                  <a:outerShdw blurRad="38100" dist="38100" dir="2700000" algn="tl">
                    <a:srgbClr val="000000"/>
                  </a:outerShdw>
                </a:effectLst>
                <a:latin typeface="Californian FB" charset="0"/>
                <a:cs typeface="+mn-cs"/>
              </a:rPr>
              <a:t>                                 </a:t>
            </a:r>
            <a:r>
              <a:rPr lang="de-DE" sz="2800" dirty="0" smtClean="0">
                <a:solidFill>
                  <a:schemeClr val="folHlink"/>
                </a:solidFill>
                <a:effectLst>
                  <a:outerShdw blurRad="38100" dist="38100" dir="2700000" algn="tl">
                    <a:srgbClr val="000000"/>
                  </a:outerShdw>
                </a:effectLst>
                <a:latin typeface="Californian FB" charset="0"/>
                <a:cs typeface="+mn-cs"/>
              </a:rPr>
              <a:t>Web </a:t>
            </a:r>
            <a:r>
              <a:rPr lang="de-DE" sz="2800" dirty="0" err="1">
                <a:solidFill>
                  <a:schemeClr val="folHlink"/>
                </a:solidFill>
                <a:effectLst>
                  <a:outerShdw blurRad="38100" dist="38100" dir="2700000" algn="tl">
                    <a:srgbClr val="000000"/>
                  </a:outerShdw>
                </a:effectLst>
                <a:latin typeface="Californian FB" charset="0"/>
                <a:cs typeface="+mn-cs"/>
              </a:rPr>
              <a:t>note</a:t>
            </a:r>
            <a:r>
              <a:rPr lang="de-DE" sz="2800" dirty="0">
                <a:solidFill>
                  <a:schemeClr val="folHlink"/>
                </a:solidFill>
                <a:effectLst>
                  <a:outerShdw blurRad="38100" dist="38100" dir="2700000" algn="tl">
                    <a:srgbClr val="000000"/>
                  </a:outerShdw>
                </a:effectLst>
                <a:latin typeface="Californian FB" charset="0"/>
                <a:cs typeface="+mn-cs"/>
              </a:rPr>
              <a:t> </a:t>
            </a:r>
            <a:r>
              <a:rPr lang="de-DE" sz="2800" dirty="0" smtClean="0">
                <a:solidFill>
                  <a:schemeClr val="folHlink"/>
                </a:solidFill>
                <a:effectLst>
                  <a:outerShdw blurRad="38100" dist="38100" dir="2700000" algn="tl">
                    <a:srgbClr val="000000"/>
                  </a:outerShdw>
                </a:effectLst>
                <a:latin typeface="Californian FB" charset="0"/>
                <a:cs typeface="+mn-cs"/>
              </a:rPr>
              <a:t>241 </a:t>
            </a:r>
            <a:r>
              <a:rPr lang="de-DE" sz="2800" dirty="0" err="1">
                <a:solidFill>
                  <a:schemeClr val="folHlink"/>
                </a:solidFill>
                <a:effectLst>
                  <a:outerShdw blurRad="38100" dist="38100" dir="2700000" algn="tl">
                    <a:srgbClr val="000000"/>
                  </a:outerShdw>
                </a:effectLst>
                <a:latin typeface="Californian FB" charset="0"/>
                <a:cs typeface="+mn-cs"/>
              </a:rPr>
              <a:t>Laffer</a:t>
            </a:r>
            <a:r>
              <a:rPr lang="de-DE" sz="2800" dirty="0">
                <a:solidFill>
                  <a:schemeClr val="folHlink"/>
                </a:solidFill>
                <a:effectLst>
                  <a:outerShdw blurRad="38100" dist="38100" dir="2700000" algn="tl">
                    <a:srgbClr val="000000"/>
                  </a:outerShdw>
                </a:effectLst>
                <a:latin typeface="Californian FB" charset="0"/>
                <a:cs typeface="+mn-cs"/>
              </a:rPr>
              <a:t> </a:t>
            </a:r>
            <a:r>
              <a:rPr lang="de-DE" sz="2800" dirty="0" err="1">
                <a:solidFill>
                  <a:schemeClr val="folHlink"/>
                </a:solidFill>
                <a:effectLst>
                  <a:outerShdw blurRad="38100" dist="38100" dir="2700000" algn="tl">
                    <a:srgbClr val="000000"/>
                  </a:outerShdw>
                </a:effectLst>
                <a:latin typeface="Californian FB" charset="0"/>
                <a:cs typeface="+mn-cs"/>
              </a:rPr>
              <a:t>Curve</a:t>
            </a:r>
            <a:endParaRPr lang="en-US" sz="2800" dirty="0">
              <a:solidFill>
                <a:schemeClr val="folHlink"/>
              </a:solidFill>
              <a:effectLst>
                <a:outerShdw blurRad="38100" dist="38100" dir="2700000" algn="tl">
                  <a:srgbClr val="000000"/>
                </a:outerShdw>
              </a:effectLst>
              <a:latin typeface="Californian FB" charset="0"/>
              <a:cs typeface="+mn-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fade">
                                      <p:cBhvr>
                                        <p:cTn id="7" dur="2000"/>
                                        <p:tgtEl>
                                          <p:spTgt spid="675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7587">
                                            <p:txEl>
                                              <p:pRg st="1" end="1"/>
                                            </p:txEl>
                                          </p:spTgt>
                                        </p:tgtEl>
                                        <p:attrNameLst>
                                          <p:attrName>style.visibility</p:attrName>
                                        </p:attrNameLst>
                                      </p:cBhvr>
                                      <p:to>
                                        <p:strVal val="visible"/>
                                      </p:to>
                                    </p:set>
                                    <p:animEffect transition="in" filter="fade">
                                      <p:cBhvr>
                                        <p:cTn id="12" dur="2000"/>
                                        <p:tgtEl>
                                          <p:spTgt spid="67587">
                                            <p:txEl>
                                              <p:pRg st="1" end="1"/>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11"/>
                                        </p:tgtEl>
                                        <p:attrNameLst>
                                          <p:attrName>style.visibility</p:attrName>
                                        </p:attrNameLst>
                                      </p:cBhvr>
                                      <p:to>
                                        <p:strVal val="visible"/>
                                      </p:to>
                                    </p:set>
                                    <p:animEffect transition="in" filter="fade">
                                      <p:cBhvr>
                                        <p:cTn id="15" dur="1000">
                                          <p:stCondLst>
                                            <p:cond delay="0"/>
                                          </p:stCondLst>
                                        </p:cTn>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rgbClr val="CCFFCC"/>
        </a:solidFill>
        <a:effectLst/>
      </p:bgPr>
    </p:bg>
    <p:spTree>
      <p:nvGrpSpPr>
        <p:cNvPr id="1" name=""/>
        <p:cNvGrpSpPr/>
        <p:nvPr/>
      </p:nvGrpSpPr>
      <p:grpSpPr>
        <a:xfrm>
          <a:off x="0" y="0"/>
          <a:ext cx="0" cy="0"/>
          <a:chOff x="0" y="0"/>
          <a:chExt cx="0" cy="0"/>
        </a:xfrm>
      </p:grpSpPr>
      <p:sp>
        <p:nvSpPr>
          <p:cNvPr id="7" name="Date Placeholder 4"/>
          <p:cNvSpPr>
            <a:spLocks noGrp="1"/>
          </p:cNvSpPr>
          <p:nvPr>
            <p:ph type="dt" sz="quarter" idx="10"/>
          </p:nvPr>
        </p:nvSpPr>
        <p:spPr/>
        <p:txBody>
          <a:bodyPr/>
          <a:lstStyle/>
          <a:p>
            <a:pPr>
              <a:defRPr/>
            </a:pPr>
            <a:r>
              <a:rPr lang="en-US"/>
              <a:t>Webnote 330</a:t>
            </a:r>
          </a:p>
        </p:txBody>
      </p:sp>
      <p:sp>
        <p:nvSpPr>
          <p:cNvPr id="9" name="Slide Number Placeholder 6"/>
          <p:cNvSpPr>
            <a:spLocks noGrp="1"/>
          </p:cNvSpPr>
          <p:nvPr>
            <p:ph type="sldNum" sz="quarter" idx="12"/>
          </p:nvPr>
        </p:nvSpPr>
        <p:spPr/>
        <p:txBody>
          <a:bodyPr/>
          <a:lstStyle/>
          <a:p>
            <a:pPr>
              <a:defRPr/>
            </a:pPr>
            <a:fld id="{19C60B76-A7F0-D743-A9D3-A36740FD1D44}" type="slidenum">
              <a:rPr lang="en-US"/>
              <a:pPr>
                <a:defRPr/>
              </a:pPr>
              <a:t>6</a:t>
            </a:fld>
            <a:endParaRPr lang="en-US"/>
          </a:p>
        </p:txBody>
      </p:sp>
      <p:sp>
        <p:nvSpPr>
          <p:cNvPr id="68611" name="Rectangle 3"/>
          <p:cNvSpPr>
            <a:spLocks noGrp="1" noChangeArrowheads="1"/>
          </p:cNvSpPr>
          <p:nvPr>
            <p:ph type="body" sz="half" idx="1"/>
          </p:nvPr>
        </p:nvSpPr>
        <p:spPr>
          <a:xfrm>
            <a:off x="-152400" y="1676400"/>
            <a:ext cx="4114800" cy="4419600"/>
          </a:xfrm>
        </p:spPr>
        <p:txBody>
          <a:bodyPr/>
          <a:lstStyle/>
          <a:p>
            <a:pPr eaLnBrk="1" hangingPunct="1">
              <a:lnSpc>
                <a:spcPct val="80000"/>
              </a:lnSpc>
              <a:defRPr/>
            </a:pPr>
            <a:r>
              <a:rPr lang="en-GB" sz="2000" dirty="0" smtClean="0">
                <a:solidFill>
                  <a:schemeClr val="bg1">
                    <a:lumMod val="50000"/>
                  </a:schemeClr>
                </a:solidFill>
                <a:latin typeface="American Typewriter"/>
                <a:cs typeface="American Typewriter"/>
              </a:rPr>
              <a:t>Critics of the </a:t>
            </a:r>
            <a:r>
              <a:rPr lang="en-GB" sz="2000" dirty="0" err="1" smtClean="0">
                <a:solidFill>
                  <a:schemeClr val="bg1">
                    <a:lumMod val="50000"/>
                  </a:schemeClr>
                </a:solidFill>
                <a:latin typeface="American Typewriter"/>
                <a:cs typeface="American Typewriter"/>
              </a:rPr>
              <a:t>Laffer</a:t>
            </a:r>
            <a:r>
              <a:rPr lang="en-GB" sz="2000" dirty="0" smtClean="0">
                <a:solidFill>
                  <a:schemeClr val="bg1">
                    <a:lumMod val="50000"/>
                  </a:schemeClr>
                </a:solidFill>
                <a:latin typeface="American Typewriter"/>
                <a:cs typeface="American Typewriter"/>
              </a:rPr>
              <a:t> curve  argue that a cut in tax rates would in all probability lead to a fall in tax revenue. </a:t>
            </a:r>
          </a:p>
          <a:p>
            <a:pPr eaLnBrk="1" hangingPunct="1">
              <a:lnSpc>
                <a:spcPct val="80000"/>
              </a:lnSpc>
              <a:defRPr/>
            </a:pPr>
            <a:r>
              <a:rPr lang="en-GB" sz="2000" dirty="0" smtClean="0">
                <a:solidFill>
                  <a:schemeClr val="bg1">
                    <a:lumMod val="50000"/>
                  </a:schemeClr>
                </a:solidFill>
                <a:latin typeface="American Typewriter"/>
                <a:cs typeface="American Typewriter"/>
              </a:rPr>
              <a:t>Idea here is based on backward bending supply curve whereby at higher wage rates workers may offer less hours of labour i.e. workers value leisure time more that additional hours at work subject of course to some minimum required standard of living</a:t>
            </a:r>
          </a:p>
          <a:p>
            <a:pPr eaLnBrk="1" hangingPunct="1">
              <a:lnSpc>
                <a:spcPct val="80000"/>
              </a:lnSpc>
              <a:defRPr/>
            </a:pPr>
            <a:endParaRPr lang="en-GB" sz="2000" dirty="0">
              <a:solidFill>
                <a:schemeClr val="bg1">
                  <a:lumMod val="50000"/>
                </a:schemeClr>
              </a:solidFill>
              <a:latin typeface="American Typewriter"/>
              <a:cs typeface="American Typewriter"/>
            </a:endParaRPr>
          </a:p>
          <a:p>
            <a:pPr eaLnBrk="1" hangingPunct="1">
              <a:lnSpc>
                <a:spcPct val="80000"/>
              </a:lnSpc>
              <a:defRPr/>
            </a:pPr>
            <a:r>
              <a:rPr lang="en-GB" sz="2000" dirty="0" smtClean="0">
                <a:solidFill>
                  <a:schemeClr val="bg1">
                    <a:lumMod val="50000"/>
                  </a:schemeClr>
                </a:solidFill>
                <a:latin typeface="American Typewriter"/>
                <a:cs typeface="American Typewriter"/>
              </a:rPr>
              <a:t>= </a:t>
            </a:r>
            <a:r>
              <a:rPr lang="en-GB" sz="2000" smtClean="0">
                <a:solidFill>
                  <a:schemeClr val="bg1">
                    <a:lumMod val="50000"/>
                  </a:schemeClr>
                </a:solidFill>
                <a:latin typeface="American Typewriter"/>
                <a:cs typeface="American Typewriter"/>
              </a:rPr>
              <a:t>disINCENTIVE</a:t>
            </a:r>
            <a:endParaRPr lang="de-DE" sz="2000" dirty="0" smtClean="0">
              <a:solidFill>
                <a:schemeClr val="bg1">
                  <a:lumMod val="50000"/>
                </a:schemeClr>
              </a:solidFill>
              <a:latin typeface="American Typewriter"/>
              <a:cs typeface="American Typewriter"/>
            </a:endParaRPr>
          </a:p>
        </p:txBody>
      </p:sp>
      <p:sp>
        <p:nvSpPr>
          <p:cNvPr id="68612" name="Oval 4"/>
          <p:cNvSpPr>
            <a:spLocks noChangeArrowheads="1"/>
          </p:cNvSpPr>
          <p:nvPr/>
        </p:nvSpPr>
        <p:spPr bwMode="auto">
          <a:xfrm>
            <a:off x="6172200" y="3733800"/>
            <a:ext cx="381000" cy="4572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8613" name="Oval 5"/>
          <p:cNvSpPr>
            <a:spLocks noChangeArrowheads="1"/>
          </p:cNvSpPr>
          <p:nvPr/>
        </p:nvSpPr>
        <p:spPr bwMode="auto">
          <a:xfrm>
            <a:off x="5486400" y="3124200"/>
            <a:ext cx="228600" cy="381000"/>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aphicFrame>
        <p:nvGraphicFramePr>
          <p:cNvPr id="8199" name="Object 8"/>
          <p:cNvGraphicFramePr>
            <a:graphicFrameLocks noGrp="1" noChangeAspect="1"/>
          </p:cNvGraphicFramePr>
          <p:nvPr>
            <p:ph sz="half" idx="2"/>
            <p:extLst>
              <p:ext uri="{D42A27DB-BD31-4B8C-83A1-F6EECF244321}">
                <p14:modId xmlns:p14="http://schemas.microsoft.com/office/powerpoint/2010/main" val="1497769639"/>
              </p:ext>
            </p:extLst>
          </p:nvPr>
        </p:nvGraphicFramePr>
        <p:xfrm>
          <a:off x="3748578" y="2514600"/>
          <a:ext cx="5389563" cy="3490913"/>
        </p:xfrm>
        <a:graphic>
          <a:graphicData uri="http://schemas.openxmlformats.org/presentationml/2006/ole">
            <mc:AlternateContent xmlns:mc="http://schemas.openxmlformats.org/markup-compatibility/2006">
              <mc:Choice xmlns:v="urn:schemas-microsoft-com:vml" Requires="v">
                <p:oleObj spid="_x0000_s8210" name="Microsoft Draw Drawing" r:id="rId3" imgW="4371975" imgH="2828925" progId="MSDraw.Drawing.8.2">
                  <p:embed/>
                </p:oleObj>
              </mc:Choice>
              <mc:Fallback>
                <p:oleObj name="Microsoft Draw Drawing" r:id="rId3" imgW="4371975" imgH="2828925" progId="MSDraw.Drawing.8.2">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8578" y="2514600"/>
                        <a:ext cx="5389563" cy="3490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7"/>
                                </a:srgbClr>
                              </a:outerShdw>
                            </a:effectLst>
                          </a14:hiddenEffects>
                        </a:ext>
                      </a:extLst>
                    </p:spPr>
                  </p:pic>
                </p:oleObj>
              </mc:Fallback>
            </mc:AlternateContent>
          </a:graphicData>
        </a:graphic>
      </p:graphicFrame>
      <p:sp>
        <p:nvSpPr>
          <p:cNvPr id="10" name="Rectangle 4"/>
          <p:cNvSpPr>
            <a:spLocks noGrp="1" noChangeArrowheads="1"/>
          </p:cNvSpPr>
          <p:nvPr>
            <p:ph type="title"/>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eaLnBrk="1" hangingPunct="1">
              <a:defRPr/>
            </a:pPr>
            <a:r>
              <a:rPr lang="de-DE" sz="2800" b="1" dirty="0">
                <a:solidFill>
                  <a:srgbClr val="33334D"/>
                </a:solidFill>
                <a:effectLst>
                  <a:outerShdw blurRad="38100" dist="38100" dir="2700000" algn="tl">
                    <a:srgbClr val="000000"/>
                  </a:outerShdw>
                </a:effectLst>
                <a:latin typeface="Californian FB" charset="0"/>
                <a:cs typeface="+mn-cs"/>
              </a:rPr>
              <a:t>http:/</a:t>
            </a:r>
            <a:r>
              <a:rPr lang="de-DE" sz="2800" b="1" dirty="0" smtClean="0">
                <a:solidFill>
                  <a:srgbClr val="33334D"/>
                </a:solidFill>
                <a:effectLst>
                  <a:outerShdw blurRad="38100" dist="38100" dir="2700000" algn="tl">
                    <a:srgbClr val="000000"/>
                  </a:outerShdw>
                </a:effectLst>
                <a:latin typeface="Californian FB" charset="0"/>
                <a:cs typeface="+mn-cs"/>
              </a:rPr>
              <a:t>/</a:t>
            </a:r>
            <a:r>
              <a:rPr lang="de-DE" sz="2800" b="1" dirty="0" err="1" smtClean="0">
                <a:solidFill>
                  <a:srgbClr val="33334D"/>
                </a:solidFill>
                <a:effectLst>
                  <a:outerShdw blurRad="38100" dist="38100" dir="2700000" algn="tl">
                    <a:srgbClr val="000000"/>
                  </a:outerShdw>
                </a:effectLst>
                <a:latin typeface="Californian FB" charset="0"/>
                <a:cs typeface="+mn-cs"/>
              </a:rPr>
              <a:t>www.yellowsubmarine.com</a:t>
            </a:r>
            <a:r>
              <a:rPr lang="de-DE" sz="2800" b="1" dirty="0" smtClean="0">
                <a:solidFill>
                  <a:srgbClr val="33334D"/>
                </a:solidFill>
                <a:effectLst>
                  <a:outerShdw blurRad="38100" dist="38100" dir="2700000" algn="tl">
                    <a:srgbClr val="000000"/>
                  </a:outerShdw>
                </a:effectLst>
                <a:latin typeface="Californian FB" charset="0"/>
                <a:cs typeface="+mn-cs"/>
              </a:rPr>
              <a:t>                                 </a:t>
            </a:r>
            <a:r>
              <a:rPr lang="de-DE" sz="2800" dirty="0" smtClean="0">
                <a:solidFill>
                  <a:srgbClr val="33334D"/>
                </a:solidFill>
                <a:effectLst>
                  <a:outerShdw blurRad="38100" dist="38100" dir="2700000" algn="tl">
                    <a:srgbClr val="000000"/>
                  </a:outerShdw>
                </a:effectLst>
                <a:latin typeface="Californian FB" charset="0"/>
                <a:cs typeface="+mn-cs"/>
              </a:rPr>
              <a:t>Web </a:t>
            </a:r>
            <a:r>
              <a:rPr lang="de-DE" sz="2800" dirty="0" err="1">
                <a:solidFill>
                  <a:srgbClr val="33334D"/>
                </a:solidFill>
                <a:effectLst>
                  <a:outerShdw blurRad="38100" dist="38100" dir="2700000" algn="tl">
                    <a:srgbClr val="000000"/>
                  </a:outerShdw>
                </a:effectLst>
                <a:latin typeface="Californian FB" charset="0"/>
                <a:cs typeface="+mn-cs"/>
              </a:rPr>
              <a:t>note</a:t>
            </a:r>
            <a:r>
              <a:rPr lang="de-DE" sz="2800" dirty="0">
                <a:solidFill>
                  <a:srgbClr val="33334D"/>
                </a:solidFill>
                <a:effectLst>
                  <a:outerShdw blurRad="38100" dist="38100" dir="2700000" algn="tl">
                    <a:srgbClr val="000000"/>
                  </a:outerShdw>
                </a:effectLst>
                <a:latin typeface="Californian FB" charset="0"/>
                <a:cs typeface="+mn-cs"/>
              </a:rPr>
              <a:t> </a:t>
            </a:r>
            <a:r>
              <a:rPr lang="de-DE" sz="2800" dirty="0" smtClean="0">
                <a:solidFill>
                  <a:srgbClr val="33334D"/>
                </a:solidFill>
                <a:effectLst>
                  <a:outerShdw blurRad="38100" dist="38100" dir="2700000" algn="tl">
                    <a:srgbClr val="000000"/>
                  </a:outerShdw>
                </a:effectLst>
                <a:latin typeface="Californian FB" charset="0"/>
                <a:cs typeface="+mn-cs"/>
              </a:rPr>
              <a:t>241: </a:t>
            </a:r>
            <a:r>
              <a:rPr lang="de-DE" sz="2800" dirty="0" err="1" smtClean="0">
                <a:solidFill>
                  <a:srgbClr val="33334D"/>
                </a:solidFill>
                <a:effectLst>
                  <a:outerShdw blurRad="38100" dist="38100" dir="2700000" algn="tl">
                    <a:srgbClr val="000000"/>
                  </a:outerShdw>
                </a:effectLst>
                <a:latin typeface="Californian FB" charset="0"/>
                <a:cs typeface="+mn-cs"/>
              </a:rPr>
              <a:t>Backward</a:t>
            </a:r>
            <a:r>
              <a:rPr lang="de-DE" sz="2800" dirty="0" smtClean="0">
                <a:solidFill>
                  <a:srgbClr val="33334D"/>
                </a:solidFill>
                <a:effectLst>
                  <a:outerShdw blurRad="38100" dist="38100" dir="2700000" algn="tl">
                    <a:srgbClr val="000000"/>
                  </a:outerShdw>
                </a:effectLst>
                <a:latin typeface="Californian FB" charset="0"/>
                <a:cs typeface="+mn-cs"/>
              </a:rPr>
              <a:t> </a:t>
            </a:r>
            <a:r>
              <a:rPr lang="de-DE" sz="2800" dirty="0" err="1" smtClean="0">
                <a:solidFill>
                  <a:srgbClr val="33334D"/>
                </a:solidFill>
                <a:effectLst>
                  <a:outerShdw blurRad="38100" dist="38100" dir="2700000" algn="tl">
                    <a:srgbClr val="000000"/>
                  </a:outerShdw>
                </a:effectLst>
                <a:latin typeface="Californian FB" charset="0"/>
                <a:cs typeface="+mn-cs"/>
              </a:rPr>
              <a:t>Bending</a:t>
            </a:r>
            <a:r>
              <a:rPr lang="de-DE" sz="2800" dirty="0" smtClean="0">
                <a:solidFill>
                  <a:srgbClr val="33334D"/>
                </a:solidFill>
                <a:effectLst>
                  <a:outerShdw blurRad="38100" dist="38100" dir="2700000" algn="tl">
                    <a:srgbClr val="000000"/>
                  </a:outerShdw>
                </a:effectLst>
                <a:latin typeface="Californian FB" charset="0"/>
                <a:cs typeface="+mn-cs"/>
              </a:rPr>
              <a:t>  </a:t>
            </a:r>
            <a:r>
              <a:rPr lang="de-DE" sz="2800" dirty="0" err="1" smtClean="0">
                <a:solidFill>
                  <a:srgbClr val="33334D"/>
                </a:solidFill>
                <a:effectLst>
                  <a:outerShdw blurRad="38100" dist="38100" dir="2700000" algn="tl">
                    <a:srgbClr val="000000"/>
                  </a:outerShdw>
                </a:effectLst>
                <a:latin typeface="Californian FB" charset="0"/>
                <a:cs typeface="+mn-cs"/>
              </a:rPr>
              <a:t>Supply</a:t>
            </a:r>
            <a:r>
              <a:rPr lang="de-DE" sz="2800" dirty="0" smtClean="0">
                <a:solidFill>
                  <a:srgbClr val="33334D"/>
                </a:solidFill>
                <a:effectLst>
                  <a:outerShdw blurRad="38100" dist="38100" dir="2700000" algn="tl">
                    <a:srgbClr val="000000"/>
                  </a:outerShdw>
                </a:effectLst>
                <a:latin typeface="Californian FB" charset="0"/>
                <a:cs typeface="+mn-cs"/>
              </a:rPr>
              <a:t> </a:t>
            </a:r>
            <a:r>
              <a:rPr lang="de-DE" sz="2800" dirty="0" err="1">
                <a:solidFill>
                  <a:srgbClr val="33334D"/>
                </a:solidFill>
                <a:effectLst>
                  <a:outerShdw blurRad="38100" dist="38100" dir="2700000" algn="tl">
                    <a:srgbClr val="000000"/>
                  </a:outerShdw>
                </a:effectLst>
                <a:latin typeface="Californian FB" charset="0"/>
                <a:cs typeface="+mn-cs"/>
              </a:rPr>
              <a:t>Curve</a:t>
            </a:r>
            <a:endParaRPr lang="en-US" sz="2800" dirty="0">
              <a:solidFill>
                <a:srgbClr val="33334D"/>
              </a:solidFill>
              <a:effectLst>
                <a:outerShdw blurRad="38100" dist="38100" dir="2700000" algn="tl">
                  <a:srgbClr val="000000"/>
                </a:outerShdw>
              </a:effectLst>
              <a:latin typeface="Californian FB" charset="0"/>
              <a:cs typeface="+mn-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fade">
                                      <p:cBhvr>
                                        <p:cTn id="7" dur="2000"/>
                                        <p:tgtEl>
                                          <p:spTgt spid="686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fade">
                                      <p:cBhvr>
                                        <p:cTn id="12" dur="2000"/>
                                        <p:tgtEl>
                                          <p:spTgt spid="686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8611">
                                            <p:txEl>
                                              <p:pRg st="3" end="3"/>
                                            </p:txEl>
                                          </p:spTgt>
                                        </p:tgtEl>
                                        <p:attrNameLst>
                                          <p:attrName>style.visibility</p:attrName>
                                        </p:attrNameLst>
                                      </p:cBhvr>
                                      <p:to>
                                        <p:strVal val="visible"/>
                                      </p:to>
                                    </p:set>
                                    <p:animEffect transition="in" filter="fade">
                                      <p:cBhvr>
                                        <p:cTn id="17" dur="2000"/>
                                        <p:tgtEl>
                                          <p:spTgt spid="68611">
                                            <p:txEl>
                                              <p:pRg st="3" end="3"/>
                                            </p:txEl>
                                          </p:spTgt>
                                        </p:tgtEl>
                                      </p:cBhvr>
                                    </p:animEffect>
                                  </p:childTnLst>
                                </p:cTn>
                              </p:par>
                              <p:par>
                                <p:cTn id="18" presetID="10" presetClass="entr" presetSubtype="0" fill="hold" grpId="0" nodeType="withEffect">
                                  <p:stCondLst>
                                    <p:cond delay="0"/>
                                  </p:stCondLst>
                                  <p:iterate type="lt">
                                    <p:tmPct val="10000"/>
                                  </p:iterate>
                                  <p:childTnLst>
                                    <p:set>
                                      <p:cBhvr>
                                        <p:cTn id="19" dur="1" fill="hold">
                                          <p:stCondLst>
                                            <p:cond delay="0"/>
                                          </p:stCondLst>
                                        </p:cTn>
                                        <p:tgtEl>
                                          <p:spTgt spid="10"/>
                                        </p:tgtEl>
                                        <p:attrNameLst>
                                          <p:attrName>style.visibility</p:attrName>
                                        </p:attrNameLst>
                                      </p:cBhvr>
                                      <p:to>
                                        <p:strVal val="visible"/>
                                      </p:to>
                                    </p:set>
                                    <p:animEffect transition="in" filter="fade">
                                      <p:cBhvr>
                                        <p:cTn id="20" dur="1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4"/>
          <p:cNvSpPr>
            <a:spLocks noGrp="1"/>
          </p:cNvSpPr>
          <p:nvPr>
            <p:ph type="dt" sz="quarter" idx="10"/>
          </p:nvPr>
        </p:nvSpPr>
        <p:spPr/>
        <p:txBody>
          <a:bodyPr/>
          <a:lstStyle/>
          <a:p>
            <a:pPr>
              <a:defRPr/>
            </a:pPr>
            <a:r>
              <a:rPr lang="en-US"/>
              <a:t>Webnote 330</a:t>
            </a:r>
          </a:p>
        </p:txBody>
      </p:sp>
      <p:sp>
        <p:nvSpPr>
          <p:cNvPr id="6" name="Slide Number Placeholder 6"/>
          <p:cNvSpPr>
            <a:spLocks noGrp="1"/>
          </p:cNvSpPr>
          <p:nvPr>
            <p:ph type="sldNum" sz="quarter" idx="12"/>
          </p:nvPr>
        </p:nvSpPr>
        <p:spPr/>
        <p:txBody>
          <a:bodyPr/>
          <a:lstStyle/>
          <a:p>
            <a:pPr>
              <a:defRPr/>
            </a:pPr>
            <a:fld id="{36F1B133-42A9-7B41-B0B4-45C258BFE333}" type="slidenum">
              <a:rPr lang="en-US"/>
              <a:pPr>
                <a:defRPr/>
              </a:pPr>
              <a:t>7</a:t>
            </a:fld>
            <a:endParaRPr lang="en-US"/>
          </a:p>
        </p:txBody>
      </p:sp>
      <p:sp>
        <p:nvSpPr>
          <p:cNvPr id="69640" name="Rectangle 8"/>
          <p:cNvSpPr>
            <a:spLocks noGrp="1" noChangeArrowheads="1"/>
          </p:cNvSpPr>
          <p:nvPr>
            <p:ph type="body" sz="half" idx="1"/>
          </p:nvPr>
        </p:nvSpPr>
        <p:spPr/>
        <p:txBody>
          <a:bodyPr/>
          <a:lstStyle/>
          <a:p>
            <a:pPr eaLnBrk="1" hangingPunct="1">
              <a:defRPr/>
            </a:pPr>
            <a:r>
              <a:rPr lang="en-GB" sz="2800" smtClean="0">
                <a:cs typeface="+mn-cs"/>
              </a:rPr>
              <a:t>Reading:</a:t>
            </a:r>
          </a:p>
          <a:p>
            <a:pPr eaLnBrk="1" hangingPunct="1">
              <a:defRPr/>
            </a:pPr>
            <a:r>
              <a:rPr lang="en-GB" sz="2800" smtClean="0">
                <a:cs typeface="+mn-cs"/>
              </a:rPr>
              <a:t>See Glanville p.334 and  McGee  ‘The Good, the bad and the economist’  p.455</a:t>
            </a:r>
          </a:p>
          <a:p>
            <a:pPr eaLnBrk="1" hangingPunct="1">
              <a:defRPr/>
            </a:pPr>
            <a:endParaRPr lang="en-GB" sz="2800" smtClean="0">
              <a:cs typeface="+mn-cs"/>
            </a:endParaRPr>
          </a:p>
          <a:p>
            <a:pPr eaLnBrk="1" hangingPunct="1">
              <a:defRPr/>
            </a:pPr>
            <a:endParaRPr lang="en-GB" sz="2800" smtClean="0">
              <a:cs typeface="+mn-cs"/>
            </a:endParaRPr>
          </a:p>
          <a:p>
            <a:pPr eaLnBrk="1" hangingPunct="1">
              <a:defRPr/>
            </a:pPr>
            <a:r>
              <a:rPr lang="en-GB" sz="2800" smtClean="0">
                <a:cs typeface="+mn-cs"/>
              </a:rPr>
              <a:t>End</a:t>
            </a:r>
            <a:endParaRPr lang="en-US" sz="2800" smtClean="0">
              <a:cs typeface="+mn-cs"/>
            </a:endParaRPr>
          </a:p>
        </p:txBody>
      </p:sp>
      <p:sp>
        <p:nvSpPr>
          <p:cNvPr id="7" name="Rectangle 4"/>
          <p:cNvSpPr txBox="1">
            <a:spLocks noChangeArrowheads="1"/>
          </p:cNvSpPr>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ＭＳ Ｐゴシック" charset="0"/>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cs typeface="ＭＳ Ｐゴシック"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defRPr>
            </a:lvl9pPr>
          </a:lstStyle>
          <a:p>
            <a:pPr eaLnBrk="1" hangingPunct="1">
              <a:defRPr/>
            </a:pPr>
            <a:r>
              <a:rPr lang="de-DE" sz="2800" b="1" dirty="0" smtClean="0">
                <a:solidFill>
                  <a:schemeClr val="folHlink"/>
                </a:solidFill>
                <a:latin typeface="Californian FB" charset="0"/>
                <a:cs typeface="+mn-cs"/>
              </a:rPr>
              <a:t>http://</a:t>
            </a:r>
            <a:r>
              <a:rPr lang="de-DE" sz="2800" b="1" dirty="0" err="1" smtClean="0">
                <a:solidFill>
                  <a:schemeClr val="folHlink"/>
                </a:solidFill>
                <a:latin typeface="Californian FB" charset="0"/>
                <a:cs typeface="+mn-cs"/>
              </a:rPr>
              <a:t>www.yellowsubmarine.com</a:t>
            </a:r>
            <a:r>
              <a:rPr lang="de-DE" sz="2800" b="1" dirty="0" smtClean="0">
                <a:solidFill>
                  <a:schemeClr val="folHlink"/>
                </a:solidFill>
                <a:latin typeface="Californian FB" charset="0"/>
                <a:cs typeface="+mn-cs"/>
              </a:rPr>
              <a:t>                                 </a:t>
            </a:r>
            <a:r>
              <a:rPr lang="de-DE" sz="2800" dirty="0" smtClean="0">
                <a:solidFill>
                  <a:schemeClr val="folHlink"/>
                </a:solidFill>
                <a:latin typeface="Californian FB" charset="0"/>
                <a:cs typeface="+mn-cs"/>
              </a:rPr>
              <a:t>Web </a:t>
            </a:r>
            <a:r>
              <a:rPr lang="de-DE" sz="2800" dirty="0" err="1" smtClean="0">
                <a:solidFill>
                  <a:schemeClr val="folHlink"/>
                </a:solidFill>
                <a:latin typeface="Californian FB" charset="0"/>
                <a:cs typeface="+mn-cs"/>
              </a:rPr>
              <a:t>note</a:t>
            </a:r>
            <a:r>
              <a:rPr lang="de-DE" sz="2800" dirty="0" smtClean="0">
                <a:solidFill>
                  <a:schemeClr val="folHlink"/>
                </a:solidFill>
                <a:latin typeface="Californian FB" charset="0"/>
                <a:cs typeface="+mn-cs"/>
              </a:rPr>
              <a:t> 241 </a:t>
            </a:r>
            <a:r>
              <a:rPr lang="de-DE" sz="2800" dirty="0" err="1" smtClean="0">
                <a:solidFill>
                  <a:schemeClr val="folHlink"/>
                </a:solidFill>
                <a:latin typeface="Californian FB" charset="0"/>
                <a:cs typeface="+mn-cs"/>
              </a:rPr>
              <a:t>Laffer</a:t>
            </a:r>
            <a:r>
              <a:rPr lang="de-DE" sz="2800" dirty="0" smtClean="0">
                <a:solidFill>
                  <a:schemeClr val="folHlink"/>
                </a:solidFill>
                <a:latin typeface="Californian FB" charset="0"/>
                <a:cs typeface="+mn-cs"/>
              </a:rPr>
              <a:t> </a:t>
            </a:r>
            <a:r>
              <a:rPr lang="de-DE" sz="2800" dirty="0" err="1" smtClean="0">
                <a:solidFill>
                  <a:schemeClr val="folHlink"/>
                </a:solidFill>
                <a:latin typeface="Californian FB" charset="0"/>
                <a:cs typeface="+mn-cs"/>
              </a:rPr>
              <a:t>Curve</a:t>
            </a:r>
            <a:endParaRPr lang="en-US" sz="2800" dirty="0">
              <a:solidFill>
                <a:schemeClr val="folHlink"/>
              </a:solidFill>
              <a:latin typeface="Californian FB" charset="0"/>
              <a:cs typeface="+mn-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8" presetClass="entr" presetSubtype="0" fill="hold" grpId="0" nodeType="withEffect">
                                  <p:stCondLst>
                                    <p:cond delay="0"/>
                                  </p:stCondLst>
                                  <p:childTnLst>
                                    <p:set>
                                      <p:cBhvr>
                                        <p:cTn id="6" dur="1" fill="hold">
                                          <p:stCondLst>
                                            <p:cond delay="0"/>
                                          </p:stCondLst>
                                        </p:cTn>
                                        <p:tgtEl>
                                          <p:spTgt spid="69640">
                                            <p:txEl>
                                              <p:pRg st="0" end="0"/>
                                            </p:txEl>
                                          </p:spTgt>
                                        </p:tgtEl>
                                        <p:attrNameLst>
                                          <p:attrName>style.visibility</p:attrName>
                                        </p:attrNameLst>
                                      </p:cBhvr>
                                      <p:to>
                                        <p:strVal val="visible"/>
                                      </p:to>
                                    </p:set>
                                    <p:anim calcmode="lin" valueType="num">
                                      <p:cBhvr>
                                        <p:cTn id="7" dur="15000" fill="hold"/>
                                        <p:tgtEl>
                                          <p:spTgt spid="69640">
                                            <p:txEl>
                                              <p:pRg st="0" end="0"/>
                                            </p:txEl>
                                          </p:spTgt>
                                        </p:tgtEl>
                                        <p:attrNameLst>
                                          <p:attrName>ppt_x</p:attrName>
                                        </p:attrNameLst>
                                      </p:cBhvr>
                                      <p:tavLst>
                                        <p:tav tm="0">
                                          <p:val>
                                            <p:strVal val="#ppt_x"/>
                                          </p:val>
                                        </p:tav>
                                        <p:tav tm="100000">
                                          <p:val>
                                            <p:strVal val="#ppt_x"/>
                                          </p:val>
                                        </p:tav>
                                      </p:tavLst>
                                    </p:anim>
                                    <p:anim calcmode="lin" valueType="num">
                                      <p:cBhvr>
                                        <p:cTn id="8" dur="15000" fill="hold"/>
                                        <p:tgtEl>
                                          <p:spTgt spid="69640">
                                            <p:txEl>
                                              <p:pRg st="0" end="0"/>
                                            </p:txEl>
                                          </p:spTgt>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69640">
                                            <p:txEl>
                                              <p:pRg st="1" end="1"/>
                                            </p:txEl>
                                          </p:spTgt>
                                        </p:tgtEl>
                                        <p:attrNameLst>
                                          <p:attrName>style.visibility</p:attrName>
                                        </p:attrNameLst>
                                      </p:cBhvr>
                                      <p:to>
                                        <p:strVal val="visible"/>
                                      </p:to>
                                    </p:set>
                                    <p:anim calcmode="lin" valueType="num">
                                      <p:cBhvr>
                                        <p:cTn id="11" dur="15000" fill="hold"/>
                                        <p:tgtEl>
                                          <p:spTgt spid="69640">
                                            <p:txEl>
                                              <p:pRg st="1" end="1"/>
                                            </p:txEl>
                                          </p:spTgt>
                                        </p:tgtEl>
                                        <p:attrNameLst>
                                          <p:attrName>ppt_x</p:attrName>
                                        </p:attrNameLst>
                                      </p:cBhvr>
                                      <p:tavLst>
                                        <p:tav tm="0">
                                          <p:val>
                                            <p:strVal val="#ppt_x"/>
                                          </p:val>
                                        </p:tav>
                                        <p:tav tm="100000">
                                          <p:val>
                                            <p:strVal val="#ppt_x"/>
                                          </p:val>
                                        </p:tav>
                                      </p:tavLst>
                                    </p:anim>
                                    <p:anim calcmode="lin" valueType="num">
                                      <p:cBhvr>
                                        <p:cTn id="12" dur="15000" fill="hold"/>
                                        <p:tgtEl>
                                          <p:spTgt spid="69640">
                                            <p:txEl>
                                              <p:pRg st="1" end="1"/>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69640">
                                            <p:txEl>
                                              <p:pRg st="4" end="4"/>
                                            </p:txEl>
                                          </p:spTgt>
                                        </p:tgtEl>
                                        <p:attrNameLst>
                                          <p:attrName>style.visibility</p:attrName>
                                        </p:attrNameLst>
                                      </p:cBhvr>
                                      <p:to>
                                        <p:strVal val="visible"/>
                                      </p:to>
                                    </p:set>
                                    <p:anim calcmode="lin" valueType="num">
                                      <p:cBhvr>
                                        <p:cTn id="15" dur="15000" fill="hold"/>
                                        <p:tgtEl>
                                          <p:spTgt spid="69640">
                                            <p:txEl>
                                              <p:pRg st="4" end="4"/>
                                            </p:txEl>
                                          </p:spTgt>
                                        </p:tgtEl>
                                        <p:attrNameLst>
                                          <p:attrName>ppt_x</p:attrName>
                                        </p:attrNameLst>
                                      </p:cBhvr>
                                      <p:tavLst>
                                        <p:tav tm="0">
                                          <p:val>
                                            <p:strVal val="#ppt_x"/>
                                          </p:val>
                                        </p:tav>
                                        <p:tav tm="100000">
                                          <p:val>
                                            <p:strVal val="#ppt_x"/>
                                          </p:val>
                                        </p:tav>
                                      </p:tavLst>
                                    </p:anim>
                                    <p:anim calcmode="lin" valueType="num">
                                      <p:cBhvr>
                                        <p:cTn id="16" dur="15000" fill="hold"/>
                                        <p:tgtEl>
                                          <p:spTgt spid="69640">
                                            <p:txEl>
                                              <p:pRg st="4" end="4"/>
                                            </p:txEl>
                                          </p:spTgt>
                                        </p:tgtEl>
                                        <p:attrNameLst>
                                          <p:attrName>ppt_y</p:attrName>
                                        </p:attrNameLst>
                                      </p:cBhvr>
                                      <p:tavLst>
                                        <p:tav tm="0">
                                          <p:val>
                                            <p:strVal val="#ppt_y+1"/>
                                          </p:val>
                                        </p:tav>
                                        <p:tav tm="100000">
                                          <p:val>
                                            <p:strVal val="#ppt_y-1"/>
                                          </p:val>
                                        </p:tav>
                                      </p:tavLst>
                                    </p:anim>
                                  </p:childTnLst>
                                </p:cTn>
                              </p:par>
                              <p:par>
                                <p:cTn id="17" presetID="10" presetClass="entr" presetSubtype="0" fill="hold" grpId="0" nodeType="withEffect">
                                  <p:stCondLst>
                                    <p:cond delay="0"/>
                                  </p:stCondLst>
                                  <p:iterate type="lt">
                                    <p:tmPct val="10000"/>
                                  </p:iterate>
                                  <p:childTnLst>
                                    <p:set>
                                      <p:cBhvr>
                                        <p:cTn id="18" dur="1" fill="hold">
                                          <p:stCondLst>
                                            <p:cond delay="0"/>
                                          </p:stCondLst>
                                        </p:cTn>
                                        <p:tgtEl>
                                          <p:spTgt spid="7"/>
                                        </p:tgtEl>
                                        <p:attrNameLst>
                                          <p:attrName>style.visibility</p:attrName>
                                        </p:attrNameLst>
                                      </p:cBhvr>
                                      <p:to>
                                        <p:strVal val="visible"/>
                                      </p:to>
                                    </p:set>
                                    <p:animEffect transition="in" filter="fade">
                                      <p:cBhvr>
                                        <p:cTn id="19" dur="1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40" grpId="0" build="allAtOnce"/>
      <p:bldP spid="7" grpId="0"/>
    </p:bldLst>
  </p:timing>
</p:sld>
</file>

<file path=ppt/theme/theme1.xml><?xml version="1.0" encoding="utf-8"?>
<a:theme xmlns:a="http://schemas.openxmlformats.org/drawingml/2006/main" name="Textured">
  <a:themeElements>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fontScheme name="Textured">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397</TotalTime>
  <Words>317</Words>
  <Application>Microsoft Macintosh PowerPoint</Application>
  <PresentationFormat>On-screen Show (4:3)</PresentationFormat>
  <Paragraphs>45</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Textured</vt:lpstr>
      <vt:lpstr>Microsoft Draw Drawing</vt:lpstr>
      <vt:lpstr>Laffer curve</vt:lpstr>
      <vt:lpstr>Laffer Curve</vt:lpstr>
      <vt:lpstr>http://www.yellowsubmarine.com                                 Web note 241 Laffer Curve</vt:lpstr>
      <vt:lpstr>http://www.yellowsubmarine.com                                 Web note 241 Laffer Curve</vt:lpstr>
      <vt:lpstr>http://www.yellowsubmarine.com                                 Web note 241 Laffer Curve</vt:lpstr>
      <vt:lpstr>http://www.yellowsubmarine.com                                 Web note 241: Backward Bending  Supply Curve</vt:lpstr>
      <vt:lpstr>PowerPoint Presentation</vt:lpstr>
    </vt:vector>
  </TitlesOfParts>
  <Company>tkb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note 211: Philips Curve</dc:title>
  <dc:creator>tkb</dc:creator>
  <cp:lastModifiedBy>ted buckley</cp:lastModifiedBy>
  <cp:revision>34</cp:revision>
  <dcterms:created xsi:type="dcterms:W3CDTF">2006-04-07T10:00:31Z</dcterms:created>
  <dcterms:modified xsi:type="dcterms:W3CDTF">2015-11-13T14:22:59Z</dcterms:modified>
</cp:coreProperties>
</file>