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omments/comment1.xml" ContentType="application/vnd.openxmlformats-officedocument.presentationml.comments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5" r:id="rId1"/>
    <p:sldMasterId id="2147483827" r:id="rId2"/>
    <p:sldMasterId id="2147483839" r:id="rId3"/>
  </p:sldMasterIdLst>
  <p:notesMasterIdLst>
    <p:notesMasterId r:id="rId21"/>
  </p:notesMasterIdLst>
  <p:handoutMasterIdLst>
    <p:handoutMasterId r:id="rId22"/>
  </p:handoutMasterIdLst>
  <p:sldIdLst>
    <p:sldId id="256" r:id="rId4"/>
    <p:sldId id="276" r:id="rId5"/>
    <p:sldId id="261" r:id="rId6"/>
    <p:sldId id="260" r:id="rId7"/>
    <p:sldId id="267" r:id="rId8"/>
    <p:sldId id="263" r:id="rId9"/>
    <p:sldId id="266" r:id="rId10"/>
    <p:sldId id="264" r:id="rId11"/>
    <p:sldId id="258" r:id="rId12"/>
    <p:sldId id="259" r:id="rId13"/>
    <p:sldId id="277" r:id="rId14"/>
    <p:sldId id="278" r:id="rId15"/>
    <p:sldId id="268" r:id="rId16"/>
    <p:sldId id="270" r:id="rId17"/>
    <p:sldId id="269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ed buckley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723" autoAdjust="0"/>
  </p:normalViewPr>
  <p:slideViewPr>
    <p:cSldViewPr snapToGrid="0" snapToObjects="1">
      <p:cViewPr>
        <p:scale>
          <a:sx n="108" d="100"/>
          <a:sy n="108" d="100"/>
        </p:scale>
        <p:origin x="-80" y="5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commentAuthors" Target="commentAuthors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11-06T09:02:20.646" idx="1">
    <p:pos x="10" y="10"/>
    <p:text/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9F26E2-D21E-424E-89B3-136CD7454BC3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9DF8E915-FCD5-BF4C-8AF2-97D69F0F4AF5}">
      <dgm:prSet phldrT="[Text]"/>
      <dgm:spPr/>
      <dgm:t>
        <a:bodyPr/>
        <a:lstStyle/>
        <a:p>
          <a:r>
            <a:rPr lang="en-US" dirty="0" smtClean="0"/>
            <a:t>Use this simple formula</a:t>
          </a:r>
          <a:endParaRPr lang="en-US" dirty="0"/>
        </a:p>
      </dgm:t>
    </dgm:pt>
    <dgm:pt modelId="{BEF5D480-3C1A-7E41-9367-63B34BE1299C}" type="parTrans" cxnId="{69429FB3-B569-F14E-8267-0C568AD77459}">
      <dgm:prSet/>
      <dgm:spPr/>
      <dgm:t>
        <a:bodyPr/>
        <a:lstStyle/>
        <a:p>
          <a:endParaRPr lang="en-US"/>
        </a:p>
      </dgm:t>
    </dgm:pt>
    <dgm:pt modelId="{9B31144D-AEB6-6E45-A41E-247143E51C28}" type="sibTrans" cxnId="{69429FB3-B569-F14E-8267-0C568AD77459}">
      <dgm:prSet/>
      <dgm:spPr/>
      <dgm:t>
        <a:bodyPr/>
        <a:lstStyle/>
        <a:p>
          <a:endParaRPr lang="en-US"/>
        </a:p>
      </dgm:t>
    </dgm:pt>
    <dgm:pt modelId="{52814D46-CC01-2347-A1D7-6611CC85B94B}" type="pres">
      <dgm:prSet presAssocID="{179F26E2-D21E-424E-89B3-136CD7454BC3}" presName="Name0" presStyleCnt="0">
        <dgm:presLayoutVars>
          <dgm:dir/>
          <dgm:animLvl val="lvl"/>
          <dgm:resizeHandles val="exact"/>
        </dgm:presLayoutVars>
      </dgm:prSet>
      <dgm:spPr/>
    </dgm:pt>
    <dgm:pt modelId="{27E28144-5F94-5B4F-97BB-D7CCE0FB04FF}" type="pres">
      <dgm:prSet presAssocID="{9DF8E915-FCD5-BF4C-8AF2-97D69F0F4AF5}" presName="parTxOnly" presStyleLbl="node1" presStyleIdx="0" presStyleCnt="1" custScaleX="29007" custScaleY="44847" custLinFactNeighborX="-2511" custLinFactNeighborY="-232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090BF0-1465-3A40-B915-1E2D2F618BBB}" type="presOf" srcId="{9DF8E915-FCD5-BF4C-8AF2-97D69F0F4AF5}" destId="{27E28144-5F94-5B4F-97BB-D7CCE0FB04FF}" srcOrd="0" destOrd="0" presId="urn:microsoft.com/office/officeart/2005/8/layout/chevron1"/>
    <dgm:cxn modelId="{69429FB3-B569-F14E-8267-0C568AD77459}" srcId="{179F26E2-D21E-424E-89B3-136CD7454BC3}" destId="{9DF8E915-FCD5-BF4C-8AF2-97D69F0F4AF5}" srcOrd="0" destOrd="0" parTransId="{BEF5D480-3C1A-7E41-9367-63B34BE1299C}" sibTransId="{9B31144D-AEB6-6E45-A41E-247143E51C28}"/>
    <dgm:cxn modelId="{83387FAA-A6E0-A14B-97F2-5EBD9C342C10}" type="presOf" srcId="{179F26E2-D21E-424E-89B3-136CD7454BC3}" destId="{52814D46-CC01-2347-A1D7-6611CC85B94B}" srcOrd="0" destOrd="0" presId="urn:microsoft.com/office/officeart/2005/8/layout/chevron1"/>
    <dgm:cxn modelId="{C9776A87-1FF7-BB49-B03C-BB78A73C1581}" type="presParOf" srcId="{52814D46-CC01-2347-A1D7-6611CC85B94B}" destId="{27E28144-5F94-5B4F-97BB-D7CCE0FB04FF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E28144-5F94-5B4F-97BB-D7CCE0FB04FF}">
      <dsp:nvSpPr>
        <dsp:cNvPr id="0" name=""/>
        <dsp:cNvSpPr/>
      </dsp:nvSpPr>
      <dsp:spPr>
        <a:xfrm>
          <a:off x="2010796" y="917151"/>
          <a:ext cx="1768266" cy="109354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Use this simple formula</a:t>
          </a:r>
          <a:endParaRPr lang="en-US" sz="1300" kern="1200" dirty="0"/>
        </a:p>
      </dsp:txBody>
      <dsp:txXfrm>
        <a:off x="2557571" y="917151"/>
        <a:ext cx="674717" cy="10935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911E9-75E0-1542-9B5F-AA0ABCE427D5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747A6-BDC5-2441-9415-F1D0E7F2A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875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D7740-1222-E545-8326-3CC307586E5C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2826B-161B-A343-9A0C-7B9D50560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1854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5E1031-73E8-6343-89DD-C054438B7082}" type="slidenum">
              <a:rPr lang="en-US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ja-JP" u="sng" smtClean="0"/>
              <a:t>PeD + Total Revenue</a:t>
            </a:r>
            <a:r>
              <a:rPr lang="en-US" altLang="ja-JP" smtClean="0"/>
              <a:t> (price x quantity)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smtClean="0"/>
              <a:t>Syllabus referenece 2.2</a:t>
            </a:r>
            <a:endParaRPr lang="en-US" altLang="ja-JP" b="1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b="1" smtClean="0"/>
              <a:t>     Webnote 206</a:t>
            </a:r>
            <a:endParaRPr lang="en-US" altLang="ja-JP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b="1" u="sng" smtClean="0"/>
              <a:t>Ped                                 effect on TR (pxq)</a:t>
            </a:r>
            <a:endParaRPr lang="en-US" altLang="ja-JP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b="1" u="sng" smtClean="0"/>
              <a:t>Elastic                          </a:t>
            </a:r>
            <a:endParaRPr lang="en-US" altLang="ja-JP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b="1" u="sng" smtClean="0"/>
              <a:t>Price </a:t>
            </a:r>
            <a:r>
              <a:rPr lang="en-US" altLang="ja-JP" b="1" smtClean="0"/>
              <a:t>        then                      TR      ‘pedro factor’</a:t>
            </a:r>
            <a:endParaRPr lang="en-US" altLang="ja-JP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b="1" u="sng" smtClean="0"/>
              <a:t>Price </a:t>
            </a:r>
            <a:r>
              <a:rPr lang="en-US" altLang="ja-JP" b="1" smtClean="0"/>
              <a:t>         then                     TR  </a:t>
            </a:r>
            <a:endParaRPr lang="en-US" altLang="ja-JP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smtClean="0"/>
              <a:t>Note: tr moves in opposite direction to price</a:t>
            </a:r>
            <a:endParaRPr lang="en-US" altLang="ja-JP" b="1" u="sng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b="1" u="sng" smtClean="0"/>
              <a:t>Ped                                effect on TR (pxq)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b="1" u="sng" smtClean="0"/>
              <a:t>inelastic</a:t>
            </a:r>
            <a:endParaRPr lang="en-US" altLang="ja-JP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b="1" u="sng" smtClean="0"/>
              <a:t>Price </a:t>
            </a:r>
            <a:r>
              <a:rPr lang="en-US" altLang="ja-JP" b="1" smtClean="0"/>
              <a:t>        then                      TR      ‘island  factor’</a:t>
            </a:r>
            <a:endParaRPr lang="en-US" altLang="ja-JP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b="1" u="sng" smtClean="0"/>
              <a:t>Price </a:t>
            </a:r>
            <a:r>
              <a:rPr lang="en-US" altLang="ja-JP" b="1" smtClean="0"/>
              <a:t>         then                     TR  </a:t>
            </a:r>
            <a:endParaRPr lang="en-US" altLang="ja-JP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smtClean="0"/>
              <a:t>  Note: tr moves in same direction as price</a:t>
            </a: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A7D9187-83CB-2D4A-844A-DE3D294F998D}" type="datetime1">
              <a:rPr lang="en-US" smtClean="0"/>
              <a:t>11/17/15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n-US" smtClean="0"/>
              <a:t>Webnote 122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A2E474-ABF0-344F-B7D8-A6C333EE8C8C}" type="datetime1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Webnote 122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76967-E336-9840-9E7D-72F958D524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17E2C0-8E5D-BD42-9DF4-64ADF8614B5E}" type="datetime1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Webnote 122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76967-E336-9840-9E7D-72F958D524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784 h 2182"/>
                <a:gd name="T4" fmla="*/ 8314 w 4897"/>
                <a:gd name="T5" fmla="*/ 784 h 2182"/>
                <a:gd name="T6" fmla="*/ 8314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2288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289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5FD719-98EC-7940-9D39-AE99661FA6B5}" type="datetime1">
              <a:rPr lang="en-US" smtClean="0">
                <a:solidFill>
                  <a:srgbClr val="FFFFFF"/>
                </a:solidFill>
              </a:rPr>
              <a:t>11/17/15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Webnote 122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96624-AAE6-1A45-9730-7428BD65464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702013"/>
      </p:ext>
    </p:extLst>
  </p:cSld>
  <p:clrMapOvr>
    <a:masterClrMapping/>
  </p:clrMapOvr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7A229-B3E0-6246-8AAB-D71148281A47}" type="datetime1">
              <a:rPr lang="en-US" smtClean="0">
                <a:solidFill>
                  <a:srgbClr val="FFFFFF"/>
                </a:solidFill>
              </a:rPr>
              <a:t>11/17/15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Webnote 122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C0285-571A-DC4E-A5EB-3CB3AFD72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410190"/>
      </p:ext>
    </p:extLst>
  </p:cSld>
  <p:clrMapOvr>
    <a:masterClrMapping/>
  </p:clrMapOvr>
  <p:transition xmlns:p14="http://schemas.microsoft.com/office/powerpoint/2010/main"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23862-24C1-7A45-BF94-3E15BAAE472E}" type="datetime1">
              <a:rPr lang="en-US" smtClean="0">
                <a:solidFill>
                  <a:srgbClr val="FFFFFF"/>
                </a:solidFill>
              </a:rPr>
              <a:t>11/17/15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Webnote 122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5D909-85C0-1E40-BC65-A0B7E813B8A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004151"/>
      </p:ext>
    </p:extLst>
  </p:cSld>
  <p:clrMapOvr>
    <a:masterClrMapping/>
  </p:clrMapOvr>
  <p:transition xmlns:p14="http://schemas.microsoft.com/office/powerpoint/2010/main">
    <p:comb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FB5F7-0DAC-A447-87DD-A74BBECAA5F0}" type="datetime1">
              <a:rPr lang="en-US" smtClean="0">
                <a:solidFill>
                  <a:srgbClr val="FFFFFF"/>
                </a:solidFill>
              </a:rPr>
              <a:t>11/17/15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Webnote 122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4598C-139C-8F42-B2DD-6496319F121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163396"/>
      </p:ext>
    </p:extLst>
  </p:cSld>
  <p:clrMapOvr>
    <a:masterClrMapping/>
  </p:clrMapOvr>
  <p:transition xmlns:p14="http://schemas.microsoft.com/office/powerpoint/2010/main">
    <p:comb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25DE0-3EBE-984C-9F25-2ABAD3DBED6D}" type="datetime1">
              <a:rPr lang="en-US" smtClean="0">
                <a:solidFill>
                  <a:srgbClr val="FFFFFF"/>
                </a:solidFill>
              </a:rPr>
              <a:t>11/17/15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Webnote 122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B24EA-92A5-BF46-A34E-CE52ED58D0A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102175"/>
      </p:ext>
    </p:extLst>
  </p:cSld>
  <p:clrMapOvr>
    <a:masterClrMapping/>
  </p:clrMapOvr>
  <p:transition xmlns:p14="http://schemas.microsoft.com/office/powerpoint/2010/main">
    <p:comb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594C7-69E2-D54D-A939-152C16BDA213}" type="datetime1">
              <a:rPr lang="en-US" smtClean="0">
                <a:solidFill>
                  <a:srgbClr val="FFFFFF"/>
                </a:solidFill>
              </a:rPr>
              <a:t>11/17/15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Webnote 122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4CDFE-E4CC-4048-8651-30F6B66DB93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623757"/>
      </p:ext>
    </p:extLst>
  </p:cSld>
  <p:clrMapOvr>
    <a:masterClrMapping/>
  </p:clrMapOvr>
  <p:transition xmlns:p14="http://schemas.microsoft.com/office/powerpoint/2010/main">
    <p:comb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7DDB2-F49A-5E45-A373-474CEC2E8935}" type="datetime1">
              <a:rPr lang="en-US" smtClean="0">
                <a:solidFill>
                  <a:srgbClr val="FFFFFF"/>
                </a:solidFill>
              </a:rPr>
              <a:t>11/17/15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Webnote 122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69FF1-148E-7449-BC9A-11EC1F39B88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316930"/>
      </p:ext>
    </p:extLst>
  </p:cSld>
  <p:clrMapOvr>
    <a:masterClrMapping/>
  </p:clrMapOvr>
  <p:transition xmlns:p14="http://schemas.microsoft.com/office/powerpoint/2010/main">
    <p:comb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C1995-0D7B-DF4E-A8A4-5A2B0077E388}" type="datetime1">
              <a:rPr lang="en-US" smtClean="0">
                <a:solidFill>
                  <a:srgbClr val="FFFFFF"/>
                </a:solidFill>
              </a:rPr>
              <a:t>11/17/15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Webnote 122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43C11-7E97-1F44-93C0-BAB1908E838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820635"/>
      </p:ext>
    </p:extLst>
  </p:cSld>
  <p:clrMapOvr>
    <a:masterClrMapping/>
  </p:clrMapOvr>
  <p:transition xmlns:p14="http://schemas.microsoft.com/office/powerpoint/2010/main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CEB52-52FD-E342-ADD8-1F87E657ECA1}" type="datetime1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Webnote 122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76967-E336-9840-9E7D-72F958D524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6AD46-768F-7C4A-ACD2-723876C22BE0}" type="datetime1">
              <a:rPr lang="en-US" smtClean="0">
                <a:solidFill>
                  <a:srgbClr val="FFFFFF"/>
                </a:solidFill>
              </a:rPr>
              <a:t>11/17/15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Webnote 122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ADD5B-FCBD-8243-929D-7A1FD67C645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21828"/>
      </p:ext>
    </p:extLst>
  </p:cSld>
  <p:clrMapOvr>
    <a:masterClrMapping/>
  </p:clrMapOvr>
  <p:transition xmlns:p14="http://schemas.microsoft.com/office/powerpoint/2010/main">
    <p:comb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7F37F-791E-A342-8D8E-A3FC6BB04C79}" type="datetime1">
              <a:rPr lang="en-US" smtClean="0">
                <a:solidFill>
                  <a:srgbClr val="FFFFFF"/>
                </a:solidFill>
              </a:rPr>
              <a:t>11/17/15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Webnote 122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B276B-585F-F947-90C8-041DD7FC8FC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467216"/>
      </p:ext>
    </p:extLst>
  </p:cSld>
  <p:clrMapOvr>
    <a:masterClrMapping/>
  </p:clrMapOvr>
  <p:transition xmlns:p14="http://schemas.microsoft.com/office/powerpoint/2010/main">
    <p:comb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BAF9F-B241-EB41-B499-59E8031A3433}" type="datetime1">
              <a:rPr lang="en-US" smtClean="0">
                <a:solidFill>
                  <a:srgbClr val="FFFFFF"/>
                </a:solidFill>
              </a:rPr>
              <a:t>11/17/15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Webnote 122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9FF2F-02F4-5449-8D63-45BCF53784D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075287"/>
      </p:ext>
    </p:extLst>
  </p:cSld>
  <p:clrMapOvr>
    <a:masterClrMapping/>
  </p:clrMapOvr>
  <p:transition xmlns:p14="http://schemas.microsoft.com/office/powerpoint/2010/main">
    <p:comb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784 h 2182"/>
                <a:gd name="T4" fmla="*/ 8314 w 4897"/>
                <a:gd name="T5" fmla="*/ 784 h 2182"/>
                <a:gd name="T6" fmla="*/ 8314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2288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289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089625-608D-9446-AD5A-34239A372DE4}" type="datetime1">
              <a:rPr lang="en-US" smtClean="0">
                <a:solidFill>
                  <a:srgbClr val="FFFFFF"/>
                </a:solidFill>
              </a:rPr>
              <a:t>11/17/15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Webnote 122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96624-AAE6-1A45-9730-7428BD65464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702013"/>
      </p:ext>
    </p:extLst>
  </p:cSld>
  <p:clrMapOvr>
    <a:masterClrMapping/>
  </p:clrMapOvr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99B39-7C84-9C42-900F-F8615F2EF3AB}" type="datetime1">
              <a:rPr lang="en-US" smtClean="0">
                <a:solidFill>
                  <a:srgbClr val="FFFFFF"/>
                </a:solidFill>
              </a:rPr>
              <a:t>11/17/15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Webnote 122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C0285-571A-DC4E-A5EB-3CB3AFD72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410190"/>
      </p:ext>
    </p:extLst>
  </p:cSld>
  <p:clrMapOvr>
    <a:masterClrMapping/>
  </p:clrMapOvr>
  <p:transition xmlns:p14="http://schemas.microsoft.com/office/powerpoint/2010/main">
    <p:comb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964CB-F6AF-614D-ADB4-9F9C3BA4AFDE}" type="datetime1">
              <a:rPr lang="en-US" smtClean="0">
                <a:solidFill>
                  <a:srgbClr val="FFFFFF"/>
                </a:solidFill>
              </a:rPr>
              <a:t>11/17/15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Webnote 122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5D909-85C0-1E40-BC65-A0B7E813B8A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004151"/>
      </p:ext>
    </p:extLst>
  </p:cSld>
  <p:clrMapOvr>
    <a:masterClrMapping/>
  </p:clrMapOvr>
  <p:transition xmlns:p14="http://schemas.microsoft.com/office/powerpoint/2010/main">
    <p:comb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6A399-CE10-7948-921C-C358FE9A3FAF}" type="datetime1">
              <a:rPr lang="en-US" smtClean="0">
                <a:solidFill>
                  <a:srgbClr val="FFFFFF"/>
                </a:solidFill>
              </a:rPr>
              <a:t>11/17/15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Webnote 122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4598C-139C-8F42-B2DD-6496319F121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163396"/>
      </p:ext>
    </p:extLst>
  </p:cSld>
  <p:clrMapOvr>
    <a:masterClrMapping/>
  </p:clrMapOvr>
  <p:transition xmlns:p14="http://schemas.microsoft.com/office/powerpoint/2010/main">
    <p:comb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068B9-60BF-2644-BC3F-2BEA53FAD3E7}" type="datetime1">
              <a:rPr lang="en-US" smtClean="0">
                <a:solidFill>
                  <a:srgbClr val="FFFFFF"/>
                </a:solidFill>
              </a:rPr>
              <a:t>11/17/15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Webnote 122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B24EA-92A5-BF46-A34E-CE52ED58D0A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102175"/>
      </p:ext>
    </p:extLst>
  </p:cSld>
  <p:clrMapOvr>
    <a:masterClrMapping/>
  </p:clrMapOvr>
  <p:transition xmlns:p14="http://schemas.microsoft.com/office/powerpoint/2010/main">
    <p:comb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B2EF3-E95B-9540-AD6A-07732219E042}" type="datetime1">
              <a:rPr lang="en-US" smtClean="0">
                <a:solidFill>
                  <a:srgbClr val="FFFFFF"/>
                </a:solidFill>
              </a:rPr>
              <a:t>11/17/15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Webnote 122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4CDFE-E4CC-4048-8651-30F6B66DB93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623757"/>
      </p:ext>
    </p:extLst>
  </p:cSld>
  <p:clrMapOvr>
    <a:masterClrMapping/>
  </p:clrMapOvr>
  <p:transition xmlns:p14="http://schemas.microsoft.com/office/powerpoint/2010/main">
    <p:comb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A43C4-00C5-F144-B7C2-28ADA206C37C}" type="datetime1">
              <a:rPr lang="en-US" smtClean="0">
                <a:solidFill>
                  <a:srgbClr val="FFFFFF"/>
                </a:solidFill>
              </a:rPr>
              <a:t>11/17/15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Webnote 122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69FF1-148E-7449-BC9A-11EC1F39B88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316930"/>
      </p:ext>
    </p:extLst>
  </p:cSld>
  <p:clrMapOvr>
    <a:masterClrMapping/>
  </p:clrMapOvr>
  <p:transition xmlns:p14="http://schemas.microsoft.com/office/powerpoint/2010/main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886B0CD-E91D-1F47-B586-5F0EBF890DD2}" type="datetime1">
              <a:rPr lang="en-US" smtClean="0"/>
              <a:t>11/17/15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4C76967-E336-9840-9E7D-72F958D524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n-US" smtClean="0"/>
              <a:t>Webnote 122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9B396-FCA0-A64A-8B4F-70116A95B2E3}" type="datetime1">
              <a:rPr lang="en-US" smtClean="0">
                <a:solidFill>
                  <a:srgbClr val="FFFFFF"/>
                </a:solidFill>
              </a:rPr>
              <a:t>11/17/15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Webnote 122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43C11-7E97-1F44-93C0-BAB1908E838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820635"/>
      </p:ext>
    </p:extLst>
  </p:cSld>
  <p:clrMapOvr>
    <a:masterClrMapping/>
  </p:clrMapOvr>
  <p:transition xmlns:p14="http://schemas.microsoft.com/office/powerpoint/2010/main">
    <p:comb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172B3-218D-1142-9BF5-FF2EDA675AAF}" type="datetime1">
              <a:rPr lang="en-US" smtClean="0">
                <a:solidFill>
                  <a:srgbClr val="FFFFFF"/>
                </a:solidFill>
              </a:rPr>
              <a:t>11/17/15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Webnote 122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ADD5B-FCBD-8243-929D-7A1FD67C645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21828"/>
      </p:ext>
    </p:extLst>
  </p:cSld>
  <p:clrMapOvr>
    <a:masterClrMapping/>
  </p:clrMapOvr>
  <p:transition xmlns:p14="http://schemas.microsoft.com/office/powerpoint/2010/main">
    <p:comb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AB886-137F-E642-8148-0840987A239A}" type="datetime1">
              <a:rPr lang="en-US" smtClean="0">
                <a:solidFill>
                  <a:srgbClr val="FFFFFF"/>
                </a:solidFill>
              </a:rPr>
              <a:t>11/17/15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Webnote 122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B276B-585F-F947-90C8-041DD7FC8FC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467216"/>
      </p:ext>
    </p:extLst>
  </p:cSld>
  <p:clrMapOvr>
    <a:masterClrMapping/>
  </p:clrMapOvr>
  <p:transition xmlns:p14="http://schemas.microsoft.com/office/powerpoint/2010/main">
    <p:comb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2B412-AC77-E64C-AAAF-04B47E2F7128}" type="datetime1">
              <a:rPr lang="en-US" smtClean="0">
                <a:solidFill>
                  <a:srgbClr val="FFFFFF"/>
                </a:solidFill>
              </a:rPr>
              <a:t>11/17/15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Webnote 122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9FF2F-02F4-5449-8D63-45BCF53784D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075287"/>
      </p:ext>
    </p:extLst>
  </p:cSld>
  <p:clrMapOvr>
    <a:masterClrMapping/>
  </p:clrMapOvr>
  <p:transition xmlns:p14="http://schemas.microsoft.com/office/powerpoint/2010/main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92FE73-EA49-4E48-8A9A-C12B4F2E579C}" type="datetime1">
              <a:rPr lang="en-US" smtClean="0"/>
              <a:t>11/17/15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Webnote 122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4C76967-E336-9840-9E7D-72F958D524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72B81E-3720-1245-ADEF-9FDC9183E340}" type="datetime1">
              <a:rPr lang="en-US" smtClean="0"/>
              <a:t>11/17/15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Webnote 122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4C76967-E336-9840-9E7D-72F958D524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689B7A-58A9-0848-9C9D-E9D32C70B30B}" type="datetime1">
              <a:rPr lang="en-US" smtClean="0"/>
              <a:t>11/17/15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Webnote 122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76967-E336-9840-9E7D-72F958D524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C2CEB3-7612-6448-A621-D7F4D7F6EBCF}" type="datetime1">
              <a:rPr lang="en-US" smtClean="0"/>
              <a:t>11/17/15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Webnote 122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76967-E336-9840-9E7D-72F958D524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916D152-BAD6-8341-B88F-7CAECBB779C2}" type="datetime1">
              <a:rPr lang="en-US" smtClean="0"/>
              <a:t>11/17/15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4C76967-E336-9840-9E7D-72F958D524B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n-US" smtClean="0"/>
              <a:t>Webnote 122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12D4B4E-EC8D-6E47-8894-7D07521BB6F3}" type="datetime1">
              <a:rPr lang="en-US" smtClean="0"/>
              <a:t>11/17/15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4C76967-E336-9840-9E7D-72F958D524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n-US" smtClean="0"/>
              <a:t>Webnote 122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en-US" smtClean="0"/>
              <a:t>Webnote 122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94EB036-B2EF-0E46-9586-06B2083B2A64}" type="datetime1">
              <a:rPr lang="en-US" smtClean="0"/>
              <a:t>11/17/15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4C76967-E336-9840-9E7D-72F958D524B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67 h 2182"/>
                <a:gd name="T4" fmla="*/ 8314 w 4897"/>
                <a:gd name="T5" fmla="*/ 67 h 2182"/>
                <a:gd name="T6" fmla="*/ 8314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59 h 2182"/>
                <a:gd name="T4" fmla="*/ 8314 w 4897"/>
                <a:gd name="T5" fmla="*/ 59 h 2182"/>
                <a:gd name="T6" fmla="*/ 8314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186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186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186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186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186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218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159E0E09-E201-CA45-95AF-1A6EB7BF5B90}" type="datetime1">
              <a:rPr lang="en-US" smtClean="0">
                <a:solidFill>
                  <a:srgbClr val="FFFFFF"/>
                </a:solidFill>
                <a:latin typeface="Arial" charset="0"/>
                <a:ea typeface="ＭＳ Ｐゴシック" charset="0"/>
              </a:rPr>
              <a:t>11/17/15</a:t>
            </a:fld>
            <a:endParaRPr lang="en-US">
              <a:solidFill>
                <a:srgbClr val="FFFF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18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Webnote 122</a:t>
            </a: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18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602153A9-0681-0841-95CE-38DC39C61C1F}" type="slidenum">
              <a:rPr lang="en-US">
                <a:solidFill>
                  <a:srgbClr val="FFFFFF"/>
                </a:solidFill>
                <a:latin typeface="Arial" charset="0"/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187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187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18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1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1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1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1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1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1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18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18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18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18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18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18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18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18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18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70" grpId="0"/>
      <p:bldP spid="121871" grpId="0" build="p">
        <p:tmplLst>
          <p:tmpl lvl="1">
            <p:tnLst>
              <p:par>
                <p:cTn xmlns:p14="http://schemas.microsoft.com/office/powerpoint/2010/main"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18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218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218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218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18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218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218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218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18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218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218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218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18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218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218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218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18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218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218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218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67 h 2182"/>
                <a:gd name="T4" fmla="*/ 8314 w 4897"/>
                <a:gd name="T5" fmla="*/ 67 h 2182"/>
                <a:gd name="T6" fmla="*/ 8314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59 h 2182"/>
                <a:gd name="T4" fmla="*/ 8314 w 4897"/>
                <a:gd name="T5" fmla="*/ 59 h 2182"/>
                <a:gd name="T6" fmla="*/ 8314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186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186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186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186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186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218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60168CB0-E9A3-314E-8333-420A3921B165}" type="datetime1">
              <a:rPr lang="en-US" smtClean="0">
                <a:solidFill>
                  <a:srgbClr val="FFFFFF"/>
                </a:solidFill>
                <a:latin typeface="Arial" charset="0"/>
                <a:ea typeface="ＭＳ Ｐゴシック" charset="0"/>
              </a:rPr>
              <a:t>11/17/15</a:t>
            </a:fld>
            <a:endParaRPr lang="en-US">
              <a:solidFill>
                <a:srgbClr val="FFFF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18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Webnote 122</a:t>
            </a: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18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602153A9-0681-0841-95CE-38DC39C61C1F}" type="slidenum">
              <a:rPr lang="en-US">
                <a:solidFill>
                  <a:srgbClr val="FFFFFF"/>
                </a:solidFill>
                <a:latin typeface="Arial" charset="0"/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187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187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18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1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1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1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1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1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1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18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18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18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18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18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18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18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18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18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70" grpId="0"/>
      <p:bldP spid="121871" grpId="0" build="p">
        <p:tmplLst>
          <p:tmpl lvl="1">
            <p:tnLst>
              <p:par>
                <p:cTn xmlns:p14="http://schemas.microsoft.com/office/powerpoint/2010/main"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18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218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218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218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18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218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218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218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18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218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218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218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18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218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218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218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18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218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218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218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7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10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11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456" y="210969"/>
            <a:ext cx="7543800" cy="2152650"/>
          </a:xfrm>
        </p:spPr>
        <p:txBody>
          <a:bodyPr/>
          <a:lstStyle/>
          <a:p>
            <a:r>
              <a:rPr lang="en-US" dirty="0" err="1" smtClean="0"/>
              <a:t>Webnote</a:t>
            </a:r>
            <a:r>
              <a:rPr lang="en-US" dirty="0" smtClean="0"/>
              <a:t> 122</a:t>
            </a:r>
            <a:br>
              <a:rPr lang="en-US" dirty="0" smtClean="0"/>
            </a:br>
            <a:r>
              <a:rPr lang="en-US" dirty="0" err="1" smtClean="0"/>
              <a:t>PeD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57505" y="3787499"/>
            <a:ext cx="6108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….the key ideas.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Webnote 122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63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the integer value mean?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760162"/>
              </p:ext>
            </p:extLst>
          </p:nvPr>
        </p:nvGraphicFramePr>
        <p:xfrm>
          <a:off x="518187" y="1685766"/>
          <a:ext cx="8228962" cy="4422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r:id="rId3" imgW="6087960" imgH="3271680" progId="">
                  <p:embed/>
                </p:oleObj>
              </mc:Choice>
              <mc:Fallback>
                <p:oleObj r:id="rId3" imgW="6087960" imgH="3271680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87" y="1685766"/>
                        <a:ext cx="8228962" cy="44223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Webnote 122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6967-E336-9840-9E7D-72F958D524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41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87656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Elasticity along a straight line</a:t>
            </a:r>
          </a:p>
        </p:txBody>
      </p:sp>
      <p:pic>
        <p:nvPicPr>
          <p:cNvPr id="173" name="Shape 1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50547" y="876565"/>
            <a:ext cx="5721970" cy="5408768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Shape 174"/>
          <p:cNvSpPr txBox="1"/>
          <p:nvPr/>
        </p:nvSpPr>
        <p:spPr>
          <a:xfrm>
            <a:off x="348395" y="6412050"/>
            <a:ext cx="8268083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http://www.dineshbakshi.com/images/economics_diagrams/linear-demand-curve.jpg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457200" y="492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Why?</a:t>
            </a:r>
          </a:p>
        </p:txBody>
      </p:sp>
      <p:pic>
        <p:nvPicPr>
          <p:cNvPr id="180" name="Shape 1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7454" y="1268359"/>
            <a:ext cx="4889821" cy="4701751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Shape 181"/>
          <p:cNvSpPr txBox="1"/>
          <p:nvPr/>
        </p:nvSpPr>
        <p:spPr>
          <a:xfrm>
            <a:off x="257454" y="6164814"/>
            <a:ext cx="4698722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http://www.amosweb.com/images/ElDm33c.gif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5551866" y="1483417"/>
            <a:ext cx="3361225" cy="10772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 baseline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Mathematical explanation</a:t>
            </a:r>
          </a:p>
        </p:txBody>
      </p:sp>
      <p:sp>
        <p:nvSpPr>
          <p:cNvPr id="183" name="Shape 183"/>
          <p:cNvSpPr txBox="1"/>
          <p:nvPr/>
        </p:nvSpPr>
        <p:spPr>
          <a:xfrm>
            <a:off x="5551867" y="3117825"/>
            <a:ext cx="3361225" cy="30469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200" b="0" i="0" u="sng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But it’s also logical: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demand for higher priced goods is more sensitive to price changes.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7</a:t>
            </a:r>
            <a:r>
              <a:rPr lang="en-US" dirty="0" smtClean="0"/>
              <a:t> factors that influence </a:t>
            </a:r>
            <a:r>
              <a:rPr lang="en-US" dirty="0" err="1" smtClean="0"/>
              <a:t>ped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b="1" dirty="0"/>
              <a:t>The number and closeness of </a:t>
            </a:r>
            <a:r>
              <a:rPr lang="en-GB" b="1" dirty="0" smtClean="0"/>
              <a:t>substitutes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GB" b="1" dirty="0" smtClean="0"/>
              <a:t>The </a:t>
            </a:r>
            <a:r>
              <a:rPr lang="en-GB" b="1" dirty="0"/>
              <a:t>passage of </a:t>
            </a:r>
            <a:r>
              <a:rPr lang="en-GB" b="1" dirty="0" smtClean="0"/>
              <a:t>time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GB" b="1" dirty="0" smtClean="0"/>
              <a:t>Addiction </a:t>
            </a:r>
            <a:r>
              <a:rPr lang="en-GB" b="1" dirty="0"/>
              <a:t>/ </a:t>
            </a:r>
            <a:r>
              <a:rPr lang="en-GB" b="1" dirty="0" smtClean="0"/>
              <a:t>habit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GB" b="1" dirty="0" smtClean="0"/>
              <a:t>% </a:t>
            </a:r>
            <a:r>
              <a:rPr lang="en-GB" b="1" dirty="0"/>
              <a:t>of income spent on the good/</a:t>
            </a:r>
            <a:r>
              <a:rPr lang="en-GB" b="1" dirty="0" smtClean="0"/>
              <a:t>service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GB" b="1" dirty="0" smtClean="0"/>
              <a:t>Branding </a:t>
            </a:r>
            <a:r>
              <a:rPr lang="en-GB" b="1" dirty="0"/>
              <a:t>and </a:t>
            </a:r>
            <a:r>
              <a:rPr lang="en-GB" b="1" dirty="0" smtClean="0"/>
              <a:t>advertising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GB" b="1" dirty="0" smtClean="0"/>
              <a:t>Durability 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GB" b="1" dirty="0" smtClean="0"/>
              <a:t>Expectations </a:t>
            </a:r>
            <a:r>
              <a:rPr lang="en-GB" b="1" dirty="0"/>
              <a:t>of price changes /inconsistent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Webnote 122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6967-E336-9840-9E7D-72F958D524B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8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Elastic or inelastic?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6821356"/>
              </p:ext>
            </p:extLst>
          </p:nvPr>
        </p:nvGraphicFramePr>
        <p:xfrm>
          <a:off x="258700" y="1716927"/>
          <a:ext cx="8143003" cy="3870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r:id="rId3" imgW="5972040" imgH="2838600" progId="">
                  <p:embed/>
                </p:oleObj>
              </mc:Choice>
              <mc:Fallback>
                <p:oleObj r:id="rId3" imgW="5972040" imgH="2838600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00" y="1716927"/>
                        <a:ext cx="8143003" cy="387019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6446127" y="1716927"/>
            <a:ext cx="2406015" cy="33375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solidFill>
                  <a:srgbClr val="0000FF"/>
                </a:solidFill>
                <a:effectLst/>
                <a:latin typeface="Times New Roman"/>
                <a:ea typeface="Times New Roman"/>
                <a:cs typeface="Times New Roman"/>
              </a:rPr>
              <a:t>PRICE POWER</a:t>
            </a:r>
            <a:endParaRPr lang="en-US" sz="1000" dirty="0">
              <a:effectLst/>
              <a:latin typeface="Times New Roman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b="1" dirty="0">
                <a:solidFill>
                  <a:srgbClr val="0000FF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en-US" sz="1000" dirty="0">
              <a:effectLst/>
              <a:latin typeface="Times New Roman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b="1" dirty="0">
                <a:solidFill>
                  <a:srgbClr val="0000FF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en-US" sz="1000" dirty="0">
              <a:effectLst/>
              <a:latin typeface="Times New Roman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solidFill>
                  <a:srgbClr val="008000"/>
                </a:solidFill>
                <a:effectLst/>
                <a:latin typeface="Times New Roman"/>
                <a:ea typeface="Times New Roman"/>
                <a:cs typeface="Times New Roman"/>
              </a:rPr>
              <a:t>COMMENT: DIAGRAM 1</a:t>
            </a:r>
            <a:endParaRPr lang="en-US" sz="1200" b="1" dirty="0">
              <a:solidFill>
                <a:srgbClr val="008000"/>
              </a:solidFill>
              <a:effectLst/>
              <a:latin typeface="Times New Roman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GB" sz="1200" b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D is inelastic</a:t>
            </a:r>
            <a:endParaRPr lang="en-US" sz="1000" dirty="0">
              <a:effectLst/>
              <a:latin typeface="Times New Roman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en-GB" sz="1200" b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Firm has some price power</a:t>
            </a:r>
            <a:endParaRPr lang="en-US" sz="1000" dirty="0">
              <a:effectLst/>
              <a:latin typeface="Times New Roman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en-GB" sz="1200" b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Few substitutes available</a:t>
            </a:r>
            <a:endParaRPr lang="en-US" sz="1000" dirty="0">
              <a:effectLst/>
              <a:latin typeface="Times New Roman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en-GB" sz="1200" b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Essential good e.g. oil</a:t>
            </a:r>
            <a:endParaRPr lang="en-US" sz="1000" dirty="0">
              <a:effectLst/>
              <a:latin typeface="Times New Roman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solidFill>
                  <a:srgbClr val="008000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en-US" sz="1000" dirty="0">
              <a:effectLst/>
              <a:latin typeface="Times New Roman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GB" sz="1200" b="1" dirty="0">
                <a:solidFill>
                  <a:srgbClr val="008000"/>
                </a:solidFill>
                <a:effectLst/>
                <a:latin typeface="Times New Roman"/>
                <a:ea typeface="Times New Roman"/>
                <a:cs typeface="Times New Roman"/>
              </a:rPr>
              <a:t>D2 is elastic</a:t>
            </a:r>
            <a:endParaRPr lang="en-US" sz="1000" dirty="0">
              <a:effectLst/>
              <a:latin typeface="Times New Roman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en-GB" sz="1200" b="1" dirty="0">
                <a:solidFill>
                  <a:srgbClr val="008000"/>
                </a:solidFill>
                <a:effectLst/>
                <a:latin typeface="Times New Roman"/>
                <a:ea typeface="Times New Roman"/>
                <a:cs typeface="Times New Roman"/>
              </a:rPr>
              <a:t>Firm has little price power (D4)</a:t>
            </a:r>
            <a:endParaRPr lang="en-US" sz="1000" dirty="0">
              <a:effectLst/>
              <a:latin typeface="Times New Roman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en-GB" sz="1200" b="1" dirty="0">
                <a:solidFill>
                  <a:srgbClr val="008000"/>
                </a:solidFill>
                <a:effectLst/>
                <a:latin typeface="Times New Roman"/>
                <a:ea typeface="Times New Roman"/>
                <a:cs typeface="Times New Roman"/>
              </a:rPr>
              <a:t>Competitive market (D2,D4)</a:t>
            </a:r>
            <a:endParaRPr lang="en-US" sz="1000" dirty="0">
              <a:effectLst/>
              <a:latin typeface="Times New Roman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en-GB" sz="1200" b="1" dirty="0">
                <a:solidFill>
                  <a:srgbClr val="008000"/>
                </a:solidFill>
                <a:effectLst/>
                <a:latin typeface="Times New Roman"/>
                <a:ea typeface="Times New Roman"/>
                <a:cs typeface="Times New Roman"/>
              </a:rPr>
              <a:t>Firm has little price power (D2,D4)</a:t>
            </a:r>
            <a:endParaRPr lang="en-US" sz="1000" dirty="0">
              <a:effectLst/>
              <a:latin typeface="Times New Roman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solidFill>
                  <a:srgbClr val="008000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en-US" sz="1000" dirty="0">
              <a:effectLst/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Webnote 122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6967-E336-9840-9E7D-72F958D524B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08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Infinity, zero and </a:t>
            </a:r>
            <a:r>
              <a:rPr lang="en-US" dirty="0" err="1" smtClean="0"/>
              <a:t>Giffen</a:t>
            </a:r>
            <a:r>
              <a:rPr lang="en-US" dirty="0" smtClean="0"/>
              <a:t> goods….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9547105"/>
              </p:ext>
            </p:extLst>
          </p:nvPr>
        </p:nvGraphicFramePr>
        <p:xfrm>
          <a:off x="338562" y="2489994"/>
          <a:ext cx="8348238" cy="3295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r:id="rId3" imgW="7191375" imgH="2838450" progId="">
                  <p:embed/>
                </p:oleObj>
              </mc:Choice>
              <mc:Fallback>
                <p:oleObj r:id="rId3" imgW="7191375" imgH="2838450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562" y="2489994"/>
                        <a:ext cx="8348238" cy="32950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Webnote 122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6967-E336-9840-9E7D-72F958D524B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73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8288" y="1036637"/>
            <a:ext cx="8229600" cy="1736725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dirty="0" err="1" smtClean="0">
                <a:cs typeface="+mj-cs"/>
              </a:rPr>
              <a:t>PeD</a:t>
            </a:r>
            <a:r>
              <a:rPr lang="de-DE" sz="3200" dirty="0" smtClean="0">
                <a:cs typeface="+mj-cs"/>
              </a:rPr>
              <a:t> </a:t>
            </a:r>
            <a:r>
              <a:rPr lang="de-DE" sz="3200" dirty="0" err="1" smtClean="0">
                <a:cs typeface="+mj-cs"/>
              </a:rPr>
              <a:t>and</a:t>
            </a:r>
            <a:r>
              <a:rPr lang="de-DE" sz="3200" dirty="0" smtClean="0">
                <a:cs typeface="+mj-cs"/>
              </a:rPr>
              <a:t> TR: </a:t>
            </a:r>
            <a:r>
              <a:rPr lang="de-DE" sz="3200" dirty="0" err="1" smtClean="0">
                <a:cs typeface="+mj-cs"/>
              </a:rPr>
              <a:t>what</a:t>
            </a:r>
            <a:r>
              <a:rPr lang="de-DE" sz="3200" dirty="0" smtClean="0">
                <a:cs typeface="+mj-cs"/>
              </a:rPr>
              <a:t> </a:t>
            </a:r>
            <a:r>
              <a:rPr lang="de-DE" sz="3200" dirty="0" err="1" smtClean="0">
                <a:cs typeface="+mj-cs"/>
              </a:rPr>
              <a:t>you</a:t>
            </a:r>
            <a:r>
              <a:rPr lang="de-DE" sz="3200" dirty="0" smtClean="0">
                <a:cs typeface="+mj-cs"/>
              </a:rPr>
              <a:t> </a:t>
            </a:r>
            <a:r>
              <a:rPr lang="de-DE" sz="3200" dirty="0" err="1" smtClean="0">
                <a:cs typeface="+mj-cs"/>
              </a:rPr>
              <a:t>need</a:t>
            </a:r>
            <a:r>
              <a:rPr lang="de-DE" sz="3200" dirty="0" smtClean="0">
                <a:cs typeface="+mj-cs"/>
              </a:rPr>
              <a:t> </a:t>
            </a:r>
            <a:r>
              <a:rPr lang="de-DE" sz="3200" dirty="0" err="1" smtClean="0">
                <a:cs typeface="+mj-cs"/>
              </a:rPr>
              <a:t>to</a:t>
            </a:r>
            <a:r>
              <a:rPr lang="de-DE" sz="3200" dirty="0" smtClean="0">
                <a:cs typeface="+mj-cs"/>
              </a:rPr>
              <a:t> </a:t>
            </a:r>
            <a:r>
              <a:rPr lang="de-DE" sz="3200" dirty="0" err="1" smtClean="0">
                <a:cs typeface="+mj-cs"/>
              </a:rPr>
              <a:t>remember</a:t>
            </a:r>
            <a:endParaRPr lang="en-US" sz="3200" dirty="0" smtClean="0">
              <a:cs typeface="+mj-cs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905000"/>
            <a:ext cx="8001000" cy="4343400"/>
          </a:xfrm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defRPr/>
            </a:pPr>
            <a:endParaRPr lang="en-US" altLang="ja-JP" sz="2000" dirty="0" smtClean="0"/>
          </a:p>
          <a:p>
            <a:pPr marL="342900" indent="-3429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altLang="ja-JP" sz="2800" b="1" u="sng" dirty="0" smtClean="0">
                <a:solidFill>
                  <a:schemeClr val="tx2"/>
                </a:solidFill>
              </a:rPr>
              <a:t>P e d Elastic: effect on TR (p x q)</a:t>
            </a:r>
          </a:p>
          <a:p>
            <a:pPr marL="342900" indent="-342900" eaLnBrk="1" hangingPunct="1">
              <a:lnSpc>
                <a:spcPct val="80000"/>
              </a:lnSpc>
              <a:defRPr/>
            </a:pPr>
            <a:r>
              <a:rPr lang="en-US" altLang="ja-JP" sz="2000" b="1" u="sng" dirty="0" smtClean="0">
                <a:solidFill>
                  <a:srgbClr val="FF0000"/>
                </a:solidFill>
              </a:rPr>
              <a:t>                          </a:t>
            </a:r>
            <a:endParaRPr lang="en-US" altLang="ja-JP" sz="2000" dirty="0" smtClean="0">
              <a:solidFill>
                <a:srgbClr val="FF0000"/>
              </a:solidFill>
            </a:endParaRPr>
          </a:p>
          <a:p>
            <a:pPr marL="342900" indent="-342900" eaLnBrk="1" hangingPunct="1">
              <a:lnSpc>
                <a:spcPct val="80000"/>
              </a:lnSpc>
              <a:defRPr/>
            </a:pPr>
            <a:endParaRPr lang="en-US" altLang="ja-JP" b="1" dirty="0" smtClean="0">
              <a:solidFill>
                <a:srgbClr val="FF0000"/>
              </a:solidFill>
            </a:endParaRPr>
          </a:p>
          <a:p>
            <a:pPr marL="342900" indent="-342900" eaLnBrk="1" hangingPunct="1">
              <a:lnSpc>
                <a:spcPct val="80000"/>
              </a:lnSpc>
              <a:defRPr/>
            </a:pPr>
            <a:r>
              <a:rPr lang="en-US" altLang="ja-JP" b="1" dirty="0" smtClean="0">
                <a:solidFill>
                  <a:srgbClr val="FF0000"/>
                </a:solidFill>
              </a:rPr>
              <a:t>P                                        TR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       ‘</a:t>
            </a:r>
            <a:r>
              <a:rPr lang="en-US" altLang="ja-JP" sz="2000" b="1" dirty="0" err="1" smtClean="0">
                <a:solidFill>
                  <a:srgbClr val="FF0000"/>
                </a:solidFill>
              </a:rPr>
              <a:t>pedro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 factor’</a:t>
            </a:r>
          </a:p>
          <a:p>
            <a:pPr marL="342900" indent="-342900" eaLnBrk="1" hangingPunct="1">
              <a:lnSpc>
                <a:spcPct val="80000"/>
              </a:lnSpc>
              <a:defRPr/>
            </a:pPr>
            <a:endParaRPr lang="en-US" altLang="ja-JP" b="1" dirty="0" smtClean="0">
              <a:solidFill>
                <a:srgbClr val="FF0000"/>
              </a:solidFill>
            </a:endParaRPr>
          </a:p>
          <a:p>
            <a:pPr marL="342900" indent="-342900" eaLnBrk="1" hangingPunct="1">
              <a:lnSpc>
                <a:spcPct val="80000"/>
              </a:lnSpc>
              <a:defRPr/>
            </a:pPr>
            <a:endParaRPr lang="en-US" altLang="ja-JP" b="1" dirty="0" smtClean="0">
              <a:solidFill>
                <a:srgbClr val="FF0000"/>
              </a:solidFill>
            </a:endParaRPr>
          </a:p>
          <a:p>
            <a:pPr marL="342900" indent="-342900" eaLnBrk="1" hangingPunct="1">
              <a:lnSpc>
                <a:spcPct val="80000"/>
              </a:lnSpc>
              <a:defRPr/>
            </a:pPr>
            <a:endParaRPr lang="en-US" altLang="ja-JP" b="1" dirty="0" smtClean="0">
              <a:solidFill>
                <a:srgbClr val="FF0000"/>
              </a:solidFill>
            </a:endParaRPr>
          </a:p>
          <a:p>
            <a:pPr marL="342900" indent="-342900" eaLnBrk="1" hangingPunct="1">
              <a:lnSpc>
                <a:spcPct val="80000"/>
              </a:lnSpc>
              <a:defRPr/>
            </a:pPr>
            <a:r>
              <a:rPr lang="en-US" altLang="ja-JP" b="1" dirty="0" smtClean="0">
                <a:solidFill>
                  <a:srgbClr val="FF0000"/>
                </a:solidFill>
              </a:rPr>
              <a:t>P                                         TR</a:t>
            </a:r>
            <a:endParaRPr lang="en-US" altLang="ja-JP" sz="2000" dirty="0" smtClean="0">
              <a:solidFill>
                <a:srgbClr val="FF0000"/>
              </a:solidFill>
            </a:endParaRPr>
          </a:p>
          <a:p>
            <a:pPr marL="342900" indent="-342900" eaLnBrk="1" hangingPunct="1">
              <a:lnSpc>
                <a:spcPct val="80000"/>
              </a:lnSpc>
              <a:defRPr/>
            </a:pPr>
            <a:r>
              <a:rPr lang="en-US" altLang="ja-JP" sz="2000" b="1" dirty="0" smtClean="0">
                <a:solidFill>
                  <a:srgbClr val="FFFF00"/>
                </a:solidFill>
              </a:rPr>
              <a:t>Note: total revenue moves in opposite direction to price</a:t>
            </a:r>
          </a:p>
          <a:p>
            <a:pPr marL="342900" indent="-342900" eaLnBrk="1" hangingPunct="1">
              <a:lnSpc>
                <a:spcPct val="80000"/>
              </a:lnSpc>
              <a:defRPr/>
            </a:pPr>
            <a:endParaRPr lang="en-US" altLang="ja-JP" sz="2000" b="1" dirty="0" smtClean="0">
              <a:solidFill>
                <a:srgbClr val="FFFF00"/>
              </a:solidFill>
            </a:endParaRPr>
          </a:p>
        </p:txBody>
      </p:sp>
      <p:sp>
        <p:nvSpPr>
          <p:cNvPr id="72716" name="Line 12"/>
          <p:cNvSpPr>
            <a:spLocks noChangeShapeType="1"/>
          </p:cNvSpPr>
          <p:nvPr/>
        </p:nvSpPr>
        <p:spPr bwMode="auto">
          <a:xfrm flipV="1">
            <a:off x="1219200" y="3048000"/>
            <a:ext cx="0" cy="11430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717" name="Line 13"/>
          <p:cNvSpPr>
            <a:spLocks noChangeShapeType="1"/>
          </p:cNvSpPr>
          <p:nvPr/>
        </p:nvSpPr>
        <p:spPr bwMode="auto">
          <a:xfrm flipV="1">
            <a:off x="1219200" y="4800600"/>
            <a:ext cx="0" cy="10668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719" name="Text Box 15"/>
          <p:cNvSpPr txBox="1">
            <a:spLocks noChangeArrowheads="1"/>
          </p:cNvSpPr>
          <p:nvPr/>
        </p:nvSpPr>
        <p:spPr bwMode="auto">
          <a:xfrm>
            <a:off x="152400" y="228600"/>
            <a:ext cx="46482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 e D + Total Revenue</a:t>
            </a:r>
            <a:r>
              <a:rPr lang="en-US" altLang="ja-JP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(price x quantity)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Syllabus reference </a:t>
            </a:r>
            <a:r>
              <a:rPr lang="en-US" altLang="ja-JP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1.2</a:t>
            </a:r>
            <a:endParaRPr lang="en-US" altLang="ja-JP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722" name="Line 18"/>
          <p:cNvSpPr>
            <a:spLocks noChangeShapeType="1"/>
          </p:cNvSpPr>
          <p:nvPr/>
        </p:nvSpPr>
        <p:spPr bwMode="auto">
          <a:xfrm flipV="1">
            <a:off x="6400800" y="3048000"/>
            <a:ext cx="0" cy="762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723" name="Line 19"/>
          <p:cNvSpPr>
            <a:spLocks noChangeShapeType="1"/>
          </p:cNvSpPr>
          <p:nvPr/>
        </p:nvSpPr>
        <p:spPr bwMode="auto">
          <a:xfrm>
            <a:off x="1447800" y="3352800"/>
            <a:ext cx="4724400" cy="0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724" name="Line 20"/>
          <p:cNvSpPr>
            <a:spLocks noChangeShapeType="1"/>
          </p:cNvSpPr>
          <p:nvPr/>
        </p:nvSpPr>
        <p:spPr bwMode="auto">
          <a:xfrm flipV="1">
            <a:off x="6553200" y="4876800"/>
            <a:ext cx="0" cy="914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725" name="Line 21"/>
          <p:cNvSpPr>
            <a:spLocks noChangeShapeType="1"/>
          </p:cNvSpPr>
          <p:nvPr/>
        </p:nvSpPr>
        <p:spPr bwMode="auto">
          <a:xfrm flipV="1">
            <a:off x="1295400" y="5105400"/>
            <a:ext cx="4876800" cy="0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Webnote 122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C96624-AAE6-1A45-9730-7428BD65464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7026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400" dirty="0" smtClean="0">
                <a:cs typeface="+mj-cs"/>
              </a:rPr>
              <a:t/>
            </a:r>
            <a:br>
              <a:rPr lang="de-DE" sz="2400" dirty="0" smtClean="0">
                <a:cs typeface="+mj-cs"/>
              </a:rPr>
            </a:br>
            <a:r>
              <a:rPr lang="de-DE" sz="2400" dirty="0">
                <a:cs typeface="+mj-cs"/>
              </a:rPr>
              <a:t/>
            </a:r>
            <a:br>
              <a:rPr lang="de-DE" sz="2400" dirty="0">
                <a:cs typeface="+mj-cs"/>
              </a:rPr>
            </a:br>
            <a:r>
              <a:rPr lang="de-DE" sz="2400" dirty="0" smtClean="0">
                <a:cs typeface="+mj-cs"/>
              </a:rPr>
              <a:t/>
            </a:r>
            <a:br>
              <a:rPr lang="de-DE" sz="2400" dirty="0" smtClean="0">
                <a:cs typeface="+mj-cs"/>
              </a:rPr>
            </a:br>
            <a:r>
              <a:rPr lang="de-DE" sz="2400" dirty="0" err="1" smtClean="0">
                <a:cs typeface="+mj-cs"/>
              </a:rPr>
              <a:t>PeD</a:t>
            </a:r>
            <a:r>
              <a:rPr lang="de-DE" sz="2400" dirty="0" smtClean="0">
                <a:cs typeface="+mj-cs"/>
              </a:rPr>
              <a:t> </a:t>
            </a:r>
            <a:r>
              <a:rPr lang="de-DE" sz="2400" dirty="0" err="1" smtClean="0">
                <a:cs typeface="+mj-cs"/>
              </a:rPr>
              <a:t>and</a:t>
            </a:r>
            <a:r>
              <a:rPr lang="de-DE" sz="2400" dirty="0" smtClean="0">
                <a:cs typeface="+mj-cs"/>
              </a:rPr>
              <a:t> TR: </a:t>
            </a:r>
            <a:r>
              <a:rPr lang="de-DE" sz="2400" dirty="0" err="1" smtClean="0">
                <a:cs typeface="+mj-cs"/>
              </a:rPr>
              <a:t>what</a:t>
            </a:r>
            <a:r>
              <a:rPr lang="de-DE" sz="2400" dirty="0" smtClean="0">
                <a:cs typeface="+mj-cs"/>
              </a:rPr>
              <a:t> </a:t>
            </a:r>
            <a:r>
              <a:rPr lang="de-DE" sz="2400" dirty="0" err="1" smtClean="0">
                <a:cs typeface="+mj-cs"/>
              </a:rPr>
              <a:t>you</a:t>
            </a:r>
            <a:r>
              <a:rPr lang="de-DE" sz="2400" dirty="0" smtClean="0">
                <a:cs typeface="+mj-cs"/>
              </a:rPr>
              <a:t> </a:t>
            </a:r>
            <a:r>
              <a:rPr lang="de-DE" sz="2400" dirty="0" err="1" smtClean="0">
                <a:cs typeface="+mj-cs"/>
              </a:rPr>
              <a:t>need</a:t>
            </a:r>
            <a:r>
              <a:rPr lang="de-DE" sz="2400" dirty="0" smtClean="0">
                <a:cs typeface="+mj-cs"/>
              </a:rPr>
              <a:t> </a:t>
            </a:r>
            <a:r>
              <a:rPr lang="de-DE" sz="2400" dirty="0" err="1" smtClean="0">
                <a:cs typeface="+mj-cs"/>
              </a:rPr>
              <a:t>to</a:t>
            </a:r>
            <a:r>
              <a:rPr lang="de-DE" sz="2400" dirty="0" smtClean="0">
                <a:cs typeface="+mj-cs"/>
              </a:rPr>
              <a:t> </a:t>
            </a:r>
            <a:r>
              <a:rPr lang="de-DE" sz="2400" dirty="0" err="1" smtClean="0">
                <a:cs typeface="+mj-cs"/>
              </a:rPr>
              <a:t>remember</a:t>
            </a:r>
            <a:endParaRPr lang="en-US" sz="2400" dirty="0" smtClean="0">
              <a:cs typeface="+mj-cs"/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800" b="1" u="sng" dirty="0" err="1" smtClean="0"/>
              <a:t>Ped</a:t>
            </a:r>
            <a:r>
              <a:rPr lang="en-US" altLang="ja-JP" sz="2800" b="1" u="sng" dirty="0" smtClean="0"/>
              <a:t>  inelastic                     effect on TR (</a:t>
            </a:r>
            <a:r>
              <a:rPr lang="en-US" altLang="ja-JP" sz="2800" b="1" u="sng" dirty="0" err="1" smtClean="0"/>
              <a:t>pxq</a:t>
            </a:r>
            <a:r>
              <a:rPr lang="en-US" altLang="ja-JP" sz="2800" b="1" u="sng" dirty="0" smtClean="0"/>
              <a:t>)</a:t>
            </a:r>
          </a:p>
          <a:p>
            <a:pPr eaLnBrk="1" hangingPunct="1">
              <a:buFontTx/>
              <a:buNone/>
              <a:defRPr/>
            </a:pPr>
            <a:endParaRPr lang="en-US" altLang="ja-JP" sz="28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b="1" dirty="0" smtClean="0"/>
              <a:t>P                                     TR   </a:t>
            </a:r>
            <a:r>
              <a:rPr lang="en-US" altLang="ja-JP" sz="1400" b="1" dirty="0" smtClean="0"/>
              <a:t>‘island  factor’</a:t>
            </a:r>
            <a:endParaRPr lang="en-US" altLang="ja-JP" sz="1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b="1" dirty="0" smtClean="0"/>
              <a:t>P         then                     TR  </a:t>
            </a:r>
            <a:endParaRPr lang="en-US" altLang="ja-JP" sz="28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800" dirty="0" smtClean="0"/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800" dirty="0" smtClean="0"/>
              <a:t>     Note: total revenue  moves in same direction as price</a:t>
            </a:r>
            <a:endParaRPr lang="en-US" sz="2800" dirty="0" smtClean="0">
              <a:cs typeface="+mn-cs"/>
            </a:endParaRPr>
          </a:p>
        </p:txBody>
      </p:sp>
      <p:sp>
        <p:nvSpPr>
          <p:cNvPr id="112644" name="Line 4"/>
          <p:cNvSpPr>
            <a:spLocks noChangeShapeType="1"/>
          </p:cNvSpPr>
          <p:nvPr/>
        </p:nvSpPr>
        <p:spPr bwMode="auto">
          <a:xfrm flipV="1">
            <a:off x="1066800" y="2895600"/>
            <a:ext cx="0" cy="11430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2645" name="Line 5"/>
          <p:cNvSpPr>
            <a:spLocks noChangeShapeType="1"/>
          </p:cNvSpPr>
          <p:nvPr/>
        </p:nvSpPr>
        <p:spPr bwMode="auto">
          <a:xfrm flipV="1">
            <a:off x="1828800" y="3581400"/>
            <a:ext cx="3352800" cy="0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2646" name="Line 6"/>
          <p:cNvSpPr>
            <a:spLocks noChangeShapeType="1"/>
          </p:cNvSpPr>
          <p:nvPr/>
        </p:nvSpPr>
        <p:spPr bwMode="auto">
          <a:xfrm flipV="1">
            <a:off x="5791200" y="2971800"/>
            <a:ext cx="0" cy="11430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2647" name="Line 7"/>
          <p:cNvSpPr>
            <a:spLocks noChangeShapeType="1"/>
          </p:cNvSpPr>
          <p:nvPr/>
        </p:nvSpPr>
        <p:spPr bwMode="auto">
          <a:xfrm flipV="1">
            <a:off x="1066800" y="4191000"/>
            <a:ext cx="0" cy="10668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2648" name="Line 8"/>
          <p:cNvSpPr>
            <a:spLocks noChangeShapeType="1"/>
          </p:cNvSpPr>
          <p:nvPr/>
        </p:nvSpPr>
        <p:spPr bwMode="auto">
          <a:xfrm flipV="1">
            <a:off x="5105400" y="4114800"/>
            <a:ext cx="0" cy="9906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Webnote 122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C0285-571A-DC4E-A5EB-3CB3AFD72F5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669872"/>
      </p:ext>
    </p:extLst>
  </p:cSld>
  <p:clrMapOvr>
    <a:masterClrMapping/>
  </p:clrMapOvr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IBQ for 99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M13/3/ECONO/SP1/ENG/TZ1/XX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Microeconomics</a:t>
            </a:r>
            <a:endParaRPr lang="en-US" sz="1600" dirty="0"/>
          </a:p>
          <a:p>
            <a:pPr marL="0" indent="0">
              <a:buNone/>
            </a:pPr>
            <a:r>
              <a:rPr lang="en-US" dirty="0"/>
              <a:t>1. (a) Explain why the price elasticity of demand for primary commodities tends to </a:t>
            </a:r>
            <a:r>
              <a:rPr lang="en-US" dirty="0" smtClean="0"/>
              <a:t>be relatively </a:t>
            </a:r>
            <a:r>
              <a:rPr lang="en-US" dirty="0"/>
              <a:t>low while the price elasticity of demand for manufactured </a:t>
            </a:r>
            <a:r>
              <a:rPr lang="en-US" dirty="0" smtClean="0"/>
              <a:t>products tends </a:t>
            </a:r>
            <a:r>
              <a:rPr lang="en-US" dirty="0"/>
              <a:t>to be relatively high. [10 marks]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Webnote 122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6967-E336-9840-9E7D-72F958D524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19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ped</a:t>
            </a:r>
            <a:r>
              <a:rPr lang="en-US" dirty="0" smtClean="0"/>
              <a:t>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4305037"/>
            <a:ext cx="8229599" cy="2153415"/>
          </a:xfrm>
        </p:spPr>
        <p:txBody>
          <a:bodyPr>
            <a:normAutofit fontScale="70000" lnSpcReduction="20000"/>
          </a:bodyPr>
          <a:lstStyle/>
          <a:p>
            <a:r>
              <a:rPr lang="en-GB" b="1" dirty="0"/>
              <a:t>COMMENT: DIAGRAM 1</a:t>
            </a:r>
            <a:endParaRPr lang="en-US" dirty="0"/>
          </a:p>
          <a:p>
            <a:pPr lvl="0"/>
            <a:r>
              <a:rPr lang="en-GB" b="1" dirty="0"/>
              <a:t>0p1.0q1 = TR </a:t>
            </a:r>
            <a:r>
              <a:rPr lang="en-GB" b="1" dirty="0" smtClean="0"/>
              <a:t>blue + red</a:t>
            </a:r>
            <a:endParaRPr lang="en-US" dirty="0"/>
          </a:p>
          <a:p>
            <a:pPr lvl="0"/>
            <a:r>
              <a:rPr lang="en-GB" b="1" dirty="0"/>
              <a:t>0p2. 0q2 =TR green</a:t>
            </a:r>
            <a:endParaRPr lang="en-US" dirty="0"/>
          </a:p>
          <a:p>
            <a:pPr lvl="0"/>
            <a:r>
              <a:rPr lang="en-GB" b="1" dirty="0"/>
              <a:t>Is green &gt; </a:t>
            </a:r>
            <a:r>
              <a:rPr lang="en-GB" b="1" dirty="0" smtClean="0"/>
              <a:t>blue/red </a:t>
            </a:r>
            <a:r>
              <a:rPr lang="en-GB" b="1" dirty="0"/>
              <a:t>or</a:t>
            </a:r>
            <a:endParaRPr lang="en-US" dirty="0"/>
          </a:p>
          <a:p>
            <a:r>
              <a:rPr lang="en-US" b="1" dirty="0" smtClean="0"/>
              <a:t>B</a:t>
            </a:r>
            <a:r>
              <a:rPr lang="en-GB" b="1" dirty="0" err="1" smtClean="0"/>
              <a:t>lue</a:t>
            </a:r>
            <a:r>
              <a:rPr lang="en-GB" b="1" dirty="0" smtClean="0"/>
              <a:t>/red </a:t>
            </a:r>
            <a:r>
              <a:rPr lang="en-GB" b="1" dirty="0"/>
              <a:t>&gt; green</a:t>
            </a:r>
            <a:endParaRPr lang="en-US" dirty="0"/>
          </a:p>
          <a:p>
            <a:pPr lvl="0"/>
            <a:r>
              <a:rPr lang="en-GB" b="1" dirty="0"/>
              <a:t>This is the key question for the firm. Will changing prices increase or decrease Total </a:t>
            </a:r>
            <a:r>
              <a:rPr lang="en-GB" b="1" dirty="0" smtClean="0"/>
              <a:t>Revenue?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094827"/>
              </p:ext>
            </p:extLst>
          </p:nvPr>
        </p:nvGraphicFramePr>
        <p:xfrm>
          <a:off x="1685934" y="1396536"/>
          <a:ext cx="4452153" cy="2658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r:id="rId3" imgW="4752975" imgH="2838450" progId="">
                  <p:embed/>
                </p:oleObj>
              </mc:Choice>
              <mc:Fallback>
                <p:oleObj r:id="rId3" imgW="4752975" imgH="283845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5934" y="1396536"/>
                        <a:ext cx="4452153" cy="26588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Webnote 122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6967-E336-9840-9E7D-72F958D524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71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ped</a:t>
            </a:r>
            <a:r>
              <a:rPr lang="en-US" dirty="0" smtClean="0"/>
              <a:t> about?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1518288"/>
              </p:ext>
            </p:extLst>
          </p:nvPr>
        </p:nvGraphicFramePr>
        <p:xfrm>
          <a:off x="1007181" y="1697917"/>
          <a:ext cx="7291115" cy="435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r:id="rId3" imgW="4752975" imgH="2838450" progId="">
                  <p:embed/>
                </p:oleObj>
              </mc:Choice>
              <mc:Fallback>
                <p:oleObj r:id="rId3" imgW="4752975" imgH="2838450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7181" y="1697917"/>
                        <a:ext cx="7291115" cy="4354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Webnote 122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6967-E336-9840-9E7D-72F958D524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34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on diagram 1…..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u="sng" dirty="0"/>
              <a:t>Price Elasticity of Demand and Total Revenue</a:t>
            </a:r>
            <a:endParaRPr lang="en-US" b="1" u="sng" dirty="0"/>
          </a:p>
          <a:p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GB" b="1" dirty="0"/>
              <a:t>Assume in diagram 1 that price </a:t>
            </a:r>
            <a:r>
              <a:rPr lang="en-GB" b="1" dirty="0">
                <a:solidFill>
                  <a:srgbClr val="FF0000"/>
                </a:solidFill>
              </a:rPr>
              <a:t>rises</a:t>
            </a:r>
            <a:r>
              <a:rPr lang="en-GB" b="1" dirty="0"/>
              <a:t> from p2 to </a:t>
            </a:r>
            <a:r>
              <a:rPr lang="en-GB" b="1" dirty="0" smtClean="0"/>
              <a:t>p1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GB" b="1" dirty="0" smtClean="0"/>
              <a:t>In </a:t>
            </a:r>
            <a:r>
              <a:rPr lang="en-GB" b="1" dirty="0"/>
              <a:t>diagram 1 DD is elastic: green area &gt; blue </a:t>
            </a:r>
            <a:r>
              <a:rPr lang="en-GB" b="1" dirty="0" smtClean="0"/>
              <a:t>area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GB" b="1" dirty="0" smtClean="0"/>
              <a:t>Total </a:t>
            </a:r>
            <a:r>
              <a:rPr lang="en-GB" b="1" dirty="0"/>
              <a:t>revenue will fall as area of p1.A.q1.0 &lt; p2.</a:t>
            </a:r>
            <a:r>
              <a:rPr lang="en-GB" b="1" dirty="0" smtClean="0"/>
              <a:t>C.q2.0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GB" b="1" dirty="0" smtClean="0"/>
              <a:t>It </a:t>
            </a:r>
            <a:r>
              <a:rPr lang="en-GB" b="1" dirty="0"/>
              <a:t>is better however to prove this by formula: the simple price elasticity formula. 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GB" b="1" dirty="0" smtClean="0"/>
              <a:t>Simple </a:t>
            </a:r>
            <a:r>
              <a:rPr lang="en-GB" b="1" dirty="0"/>
              <a:t>formula: Percentage change in Q demanded divided by the percentage change in P.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Webnote 122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6967-E336-9840-9E7D-72F958D524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903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ped</a:t>
            </a:r>
            <a:r>
              <a:rPr lang="en-US" dirty="0" smtClean="0"/>
              <a:t>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6000" dirty="0" smtClean="0"/>
          </a:p>
          <a:p>
            <a:r>
              <a:rPr lang="en-US" sz="6000" dirty="0"/>
              <a:t> </a:t>
            </a:r>
            <a:r>
              <a:rPr lang="en-US" sz="6000" dirty="0" smtClean="0"/>
              <a:t>     </a:t>
            </a:r>
            <a:r>
              <a:rPr lang="en-US" sz="7200" dirty="0" smtClean="0">
                <a:solidFill>
                  <a:srgbClr val="000000"/>
                </a:solidFill>
              </a:rPr>
              <a:t>Total Revenue</a:t>
            </a:r>
            <a:endParaRPr lang="en-US" sz="7200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Webnote 122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6967-E336-9840-9E7D-72F958D524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55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formula…</a:t>
            </a:r>
            <a:endParaRPr lang="en-US" dirty="0"/>
          </a:p>
        </p:txBody>
      </p:sp>
      <p:pic>
        <p:nvPicPr>
          <p:cNvPr id="6" name="Content Placeholder 5" descr="Screen Shot 2015-11-05 at 2.38.22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84" r="-5884"/>
          <a:stretch>
            <a:fillRect/>
          </a:stretch>
        </p:blipFill>
        <p:spPr>
          <a:xfrm>
            <a:off x="457200" y="1646238"/>
            <a:ext cx="8229600" cy="4525962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Webnote 122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6967-E336-9840-9E7D-72F958D524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71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Example..…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How to calculate a % change</a:t>
            </a:r>
            <a:r>
              <a:rPr lang="en-GB" b="1" dirty="0" smtClean="0"/>
              <a:t>?</a:t>
            </a:r>
          </a:p>
          <a:p>
            <a:endParaRPr lang="en-GB" b="1" dirty="0"/>
          </a:p>
          <a:p>
            <a:endParaRPr lang="en-GB" b="1" dirty="0" smtClean="0"/>
          </a:p>
          <a:p>
            <a:endParaRPr lang="en-US" dirty="0"/>
          </a:p>
          <a:p>
            <a:r>
              <a:rPr lang="en-GB" dirty="0"/>
              <a:t>Price goes from 20 to 25.</a:t>
            </a:r>
            <a:endParaRPr lang="en-US" dirty="0"/>
          </a:p>
          <a:p>
            <a:r>
              <a:rPr lang="en-GB" dirty="0"/>
              <a:t>Divide the change by the original </a:t>
            </a:r>
            <a:r>
              <a:rPr lang="en-GB" dirty="0" smtClean="0"/>
              <a:t>         and </a:t>
            </a:r>
            <a:r>
              <a:rPr lang="en-GB" dirty="0"/>
              <a:t>multiply by 100</a:t>
            </a:r>
            <a:endParaRPr lang="en-US" dirty="0"/>
          </a:p>
          <a:p>
            <a:r>
              <a:rPr lang="en-GB" dirty="0"/>
              <a:t>Change = 5. Original price = 20</a:t>
            </a:r>
            <a:endParaRPr lang="en-US" dirty="0"/>
          </a:p>
          <a:p>
            <a:r>
              <a:rPr lang="en-GB" dirty="0"/>
              <a:t>= 5/20 = 0.25 x 100 = 25%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Screen Shot 2015-11-05 at 2.31.0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2617" y="1646237"/>
            <a:ext cx="1447800" cy="2743200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7925979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Webnote 122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6967-E336-9840-9E7D-72F958D524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37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calculate….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9859672"/>
              </p:ext>
            </p:extLst>
          </p:nvPr>
        </p:nvGraphicFramePr>
        <p:xfrm>
          <a:off x="1356966" y="1646238"/>
          <a:ext cx="5554257" cy="452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r:id="rId3" imgW="6045120" imgH="4925880" progId="">
                  <p:embed/>
                </p:oleObj>
              </mc:Choice>
              <mc:Fallback>
                <p:oleObj r:id="rId3" imgW="6045120" imgH="4925880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6966" y="1646238"/>
                        <a:ext cx="5554257" cy="4525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63634" y="3216932"/>
            <a:ext cx="2304741" cy="830997"/>
          </a:xfrm>
          <a:prstGeom prst="rect">
            <a:avLst/>
          </a:prstGeom>
          <a:solidFill>
            <a:srgbClr val="B0CCB0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 Task: calculate </a:t>
            </a:r>
            <a:r>
              <a:rPr lang="en-US" sz="1200" dirty="0" err="1" smtClean="0">
                <a:solidFill>
                  <a:schemeClr val="bg1"/>
                </a:solidFill>
              </a:rPr>
              <a:t>ped</a:t>
            </a:r>
            <a:r>
              <a:rPr lang="en-US" sz="1200" dirty="0" smtClean="0">
                <a:solidFill>
                  <a:schemeClr val="bg1"/>
                </a:solidFill>
              </a:rPr>
              <a:t> for a price </a:t>
            </a:r>
            <a:r>
              <a:rPr lang="en-US" sz="1200" b="1" dirty="0" smtClean="0">
                <a:solidFill>
                  <a:srgbClr val="FF0000"/>
                </a:solidFill>
              </a:rPr>
              <a:t>fall</a:t>
            </a:r>
            <a:r>
              <a:rPr lang="en-US" sz="1200" dirty="0" smtClean="0">
                <a:solidFill>
                  <a:schemeClr val="bg1"/>
                </a:solidFill>
              </a:rPr>
              <a:t> in each of the 3 cases </a:t>
            </a:r>
            <a:r>
              <a:rPr lang="en-US" sz="1200" dirty="0" err="1" smtClean="0">
                <a:solidFill>
                  <a:schemeClr val="bg1"/>
                </a:solidFill>
              </a:rPr>
              <a:t>e.g</a:t>
            </a:r>
            <a:r>
              <a:rPr lang="en-US" sz="1200" dirty="0" smtClean="0">
                <a:solidFill>
                  <a:schemeClr val="bg1"/>
                </a:solidFill>
              </a:rPr>
              <a:t> 15 to 10</a:t>
            </a:r>
          </a:p>
          <a:p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5105834" y="2083095"/>
            <a:ext cx="1702558" cy="13503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GB" sz="10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Calculate for price </a:t>
            </a:r>
            <a:r>
              <a:rPr lang="en-GB" sz="10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risesor</a:t>
            </a:r>
            <a:r>
              <a:rPr lang="en-GB" sz="10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GB" sz="10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Price Rises:</a:t>
            </a:r>
            <a:endParaRPr lang="en-US" sz="10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GB" sz="1000" dirty="0">
                <a:effectLst/>
                <a:latin typeface="Times New Roman"/>
                <a:ea typeface="Times New Roman"/>
              </a:rPr>
              <a:t> </a:t>
            </a:r>
            <a:endParaRPr lang="en-US" sz="10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1. </a:t>
            </a:r>
            <a:r>
              <a:rPr lang="en-GB" sz="1400" dirty="0" err="1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ans</a:t>
            </a:r>
            <a:r>
              <a:rPr lang="en-GB" sz="1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= -2</a:t>
            </a:r>
            <a:endParaRPr lang="en-US" sz="10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2. </a:t>
            </a:r>
            <a:r>
              <a:rPr lang="en-GB" sz="1400" dirty="0" err="1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ans</a:t>
            </a:r>
            <a:r>
              <a:rPr lang="en-GB" sz="1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= - 0.6</a:t>
            </a:r>
            <a:endParaRPr lang="en-US" sz="10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3 </a:t>
            </a:r>
            <a:r>
              <a:rPr lang="en-GB" sz="1400" dirty="0" err="1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ans</a:t>
            </a:r>
            <a:r>
              <a:rPr lang="en-GB" sz="1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= -0.33</a:t>
            </a:r>
            <a:endParaRPr lang="en-US" sz="10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833" y="2510078"/>
            <a:ext cx="1702559" cy="1754327"/>
          </a:xfrm>
          <a:prstGeom prst="rect">
            <a:avLst/>
          </a:prstGeom>
          <a:solidFill>
            <a:srgbClr val="B0CCB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Task: calculate </a:t>
            </a:r>
            <a:r>
              <a:rPr lang="en-US" dirty="0" err="1" smtClean="0">
                <a:solidFill>
                  <a:schemeClr val="bg1"/>
                </a:solidFill>
              </a:rPr>
              <a:t>ped</a:t>
            </a:r>
            <a:r>
              <a:rPr lang="en-US" dirty="0" smtClean="0">
                <a:solidFill>
                  <a:schemeClr val="bg1"/>
                </a:solidFill>
              </a:rPr>
              <a:t> for a price </a:t>
            </a:r>
            <a:r>
              <a:rPr lang="en-US" b="1" dirty="0" smtClean="0">
                <a:solidFill>
                  <a:srgbClr val="FF0000"/>
                </a:solidFill>
              </a:rPr>
              <a:t>rise</a:t>
            </a:r>
            <a:r>
              <a:rPr lang="en-US" dirty="0" smtClean="0">
                <a:solidFill>
                  <a:schemeClr val="bg1"/>
                </a:solidFill>
              </a:rPr>
              <a:t> in each of the 3 cases </a:t>
            </a:r>
            <a:r>
              <a:rPr lang="en-US" dirty="0" err="1" smtClean="0">
                <a:solidFill>
                  <a:schemeClr val="bg1"/>
                </a:solidFill>
              </a:rPr>
              <a:t>e.g</a:t>
            </a:r>
            <a:r>
              <a:rPr lang="en-US" dirty="0" smtClean="0">
                <a:solidFill>
                  <a:schemeClr val="bg1"/>
                </a:solidFill>
              </a:rPr>
              <a:t> 15 to 10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" name="Picture 1" descr="Screen Shot 2015-11-05 at 2.42.27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964" y="2855132"/>
            <a:ext cx="1358900" cy="151130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Webnote 122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6967-E336-9840-9E7D-72F958D524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93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124</TotalTime>
  <Words>549</Words>
  <Application>Microsoft Macintosh PowerPoint</Application>
  <PresentationFormat>On-screen Show (4:3)</PresentationFormat>
  <Paragraphs>142</Paragraphs>
  <Slides>17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Foundry</vt:lpstr>
      <vt:lpstr>Glass Layers</vt:lpstr>
      <vt:lpstr>1_Glass Layers</vt:lpstr>
      <vt:lpstr>Webnote 122 PeD</vt:lpstr>
      <vt:lpstr>IBQ for 99</vt:lpstr>
      <vt:lpstr>What is ped about?</vt:lpstr>
      <vt:lpstr>What is ped about?</vt:lpstr>
      <vt:lpstr>Note on diagram 1…..</vt:lpstr>
      <vt:lpstr>What is ped about?</vt:lpstr>
      <vt:lpstr>The formula…</vt:lpstr>
      <vt:lpstr>Example..…</vt:lpstr>
      <vt:lpstr>Can you calculate….</vt:lpstr>
      <vt:lpstr>What does the integer value mean?</vt:lpstr>
      <vt:lpstr>Elasticity along a straight line</vt:lpstr>
      <vt:lpstr>Why?</vt:lpstr>
      <vt:lpstr>7 factors that influence ped?</vt:lpstr>
      <vt:lpstr>Elastic or inelastic?</vt:lpstr>
      <vt:lpstr>Infinity, zero and Giffen goods….</vt:lpstr>
      <vt:lpstr>PeD and TR: what you need to remember</vt:lpstr>
      <vt:lpstr>   PeD and TR: what you need to remember</vt:lpstr>
    </vt:vector>
  </TitlesOfParts>
  <Company>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</dc:title>
  <dc:creator>ted buckley</dc:creator>
  <cp:lastModifiedBy>ted buckley</cp:lastModifiedBy>
  <cp:revision>16</cp:revision>
  <cp:lastPrinted>2015-11-06T14:29:10Z</cp:lastPrinted>
  <dcterms:created xsi:type="dcterms:W3CDTF">2015-11-05T10:23:39Z</dcterms:created>
  <dcterms:modified xsi:type="dcterms:W3CDTF">2015-11-17T08:30:50Z</dcterms:modified>
</cp:coreProperties>
</file>